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0" r:id="rId4"/>
    <p:sldId id="261" r:id="rId5"/>
    <p:sldId id="271" r:id="rId6"/>
    <p:sldId id="269" r:id="rId7"/>
    <p:sldId id="265" r:id="rId8"/>
    <p:sldId id="267" r:id="rId9"/>
    <p:sldId id="268" r:id="rId10"/>
    <p:sldId id="270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461"/>
    <a:srgbClr val="330066"/>
    <a:srgbClr val="36E3A9"/>
    <a:srgbClr val="20DF9F"/>
    <a:srgbClr val="661EAE"/>
    <a:srgbClr val="3F0679"/>
    <a:srgbClr val="7F3FBF"/>
    <a:srgbClr val="CC66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0" autoAdjust="0"/>
    <p:restoredTop sz="94660"/>
  </p:normalViewPr>
  <p:slideViewPr>
    <p:cSldViewPr>
      <p:cViewPr varScale="1">
        <p:scale>
          <a:sx n="75" d="100"/>
          <a:sy n="75" d="100"/>
        </p:scale>
        <p:origin x="-25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D9F33-C172-4FD3-B40B-9BEDBA8D1EF8}" type="datetimeFigureOut">
              <a:rPr lang="en-GB" smtClean="0"/>
              <a:pPr/>
              <a:t>26/01/2012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1043D-D8D8-4BCF-B674-931FEA675AD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charset="0"/>
              </a:defRPr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charset="0"/>
              </a:defRPr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charset="0"/>
              </a:defRPr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charset="0"/>
              </a:defRPr>
            </a:lvl1pPr>
          </a:lstStyle>
          <a:p>
            <a:fld id="{9927485F-C1AB-40FF-AC9D-497AF34BA21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-1905000" y="2286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3600" b="1"/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-12192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00000"/>
              <a:buFont typeface="Wingdings" pitchFamily="2" charset="2"/>
              <a:buNone/>
            </a:pPr>
            <a:endParaRPr lang="en-US">
              <a:solidFill>
                <a:schemeClr val="hlink"/>
              </a:solidFill>
            </a:endParaRPr>
          </a:p>
        </p:txBody>
      </p:sp>
      <p:sp>
        <p:nvSpPr>
          <p:cNvPr id="4150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863600" y="1520825"/>
            <a:ext cx="7391400" cy="1371600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151" name="Rectangle 55"/>
          <p:cNvSpPr>
            <a:spLocks noGrp="1" noChangeArrowheads="1"/>
          </p:cNvSpPr>
          <p:nvPr>
            <p:ph type="subTitle" idx="1"/>
          </p:nvPr>
        </p:nvSpPr>
        <p:spPr>
          <a:xfrm>
            <a:off x="863600" y="3044825"/>
            <a:ext cx="7391400" cy="709613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hlink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0"/>
            <a:ext cx="21336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2484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48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3848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586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0200" y="6553200"/>
            <a:ext cx="7315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grpSp>
        <p:nvGrpSpPr>
          <p:cNvPr id="1093" name="Group 69"/>
          <p:cNvGrpSpPr>
            <a:grpSpLocks/>
          </p:cNvGrpSpPr>
          <p:nvPr/>
        </p:nvGrpSpPr>
        <p:grpSpPr bwMode="auto">
          <a:xfrm>
            <a:off x="709613" y="6597650"/>
            <a:ext cx="261937" cy="279400"/>
            <a:chOff x="790" y="44"/>
            <a:chExt cx="276" cy="293"/>
          </a:xfrm>
        </p:grpSpPr>
        <p:sp>
          <p:nvSpPr>
            <p:cNvPr id="1094" name="Rectangle 70"/>
            <p:cNvSpPr>
              <a:spLocks noChangeAspect="1" noChangeArrowheads="1"/>
            </p:cNvSpPr>
            <p:nvPr userDrawn="1"/>
          </p:nvSpPr>
          <p:spPr bwMode="auto">
            <a:xfrm>
              <a:off x="790" y="44"/>
              <a:ext cx="276" cy="293"/>
            </a:xfrm>
            <a:prstGeom prst="rect">
              <a:avLst/>
            </a:prstGeom>
            <a:solidFill>
              <a:srgbClr val="9900FF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95" name="Oval 71"/>
            <p:cNvSpPr>
              <a:spLocks noChangeAspect="1" noChangeArrowheads="1"/>
            </p:cNvSpPr>
            <p:nvPr userDrawn="1"/>
          </p:nvSpPr>
          <p:spPr bwMode="auto">
            <a:xfrm>
              <a:off x="790" y="44"/>
              <a:ext cx="275" cy="288"/>
            </a:xfrm>
            <a:prstGeom prst="ellipse">
              <a:avLst/>
            </a:prstGeom>
            <a:solidFill>
              <a:srgbClr val="9966FF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96" name="Oval 72"/>
            <p:cNvSpPr>
              <a:spLocks noChangeAspect="1" noChangeArrowheads="1"/>
            </p:cNvSpPr>
            <p:nvPr userDrawn="1"/>
          </p:nvSpPr>
          <p:spPr bwMode="auto">
            <a:xfrm>
              <a:off x="803" y="102"/>
              <a:ext cx="220" cy="230"/>
            </a:xfrm>
            <a:prstGeom prst="ellipse">
              <a:avLst/>
            </a:prstGeom>
            <a:solidFill>
              <a:srgbClr val="CC66FF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97" name="Oval 73"/>
            <p:cNvSpPr>
              <a:spLocks noChangeAspect="1" noChangeArrowheads="1"/>
            </p:cNvSpPr>
            <p:nvPr userDrawn="1"/>
          </p:nvSpPr>
          <p:spPr bwMode="auto">
            <a:xfrm>
              <a:off x="875" y="177"/>
              <a:ext cx="85" cy="8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098" name="Group 74"/>
          <p:cNvGrpSpPr>
            <a:grpSpLocks noChangeAspect="1"/>
          </p:cNvGrpSpPr>
          <p:nvPr/>
        </p:nvGrpSpPr>
        <p:grpSpPr bwMode="auto">
          <a:xfrm>
            <a:off x="539750" y="6650038"/>
            <a:ext cx="377825" cy="209550"/>
            <a:chOff x="4219" y="528"/>
            <a:chExt cx="647" cy="342"/>
          </a:xfrm>
        </p:grpSpPr>
        <p:sp>
          <p:nvSpPr>
            <p:cNvPr id="1099" name="Line 75"/>
            <p:cNvSpPr>
              <a:spLocks noChangeAspect="1" noChangeShapeType="1"/>
            </p:cNvSpPr>
            <p:nvPr/>
          </p:nvSpPr>
          <p:spPr bwMode="auto">
            <a:xfrm>
              <a:off x="4629" y="852"/>
              <a:ext cx="237" cy="0"/>
            </a:xfrm>
            <a:prstGeom prst="lin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00" name="Freeform 76"/>
            <p:cNvSpPr>
              <a:spLocks noChangeAspect="1"/>
            </p:cNvSpPr>
            <p:nvPr/>
          </p:nvSpPr>
          <p:spPr bwMode="auto">
            <a:xfrm>
              <a:off x="4219" y="528"/>
              <a:ext cx="412" cy="342"/>
            </a:xfrm>
            <a:custGeom>
              <a:avLst/>
              <a:gdLst/>
              <a:ahLst/>
              <a:cxnLst>
                <a:cxn ang="0">
                  <a:pos x="406" y="326"/>
                </a:cxn>
                <a:cxn ang="0">
                  <a:pos x="411" y="155"/>
                </a:cxn>
                <a:cxn ang="0">
                  <a:pos x="406" y="6"/>
                </a:cxn>
                <a:cxn ang="0">
                  <a:pos x="377" y="121"/>
                </a:cxn>
                <a:cxn ang="0">
                  <a:pos x="344" y="189"/>
                </a:cxn>
                <a:cxn ang="0">
                  <a:pos x="344" y="121"/>
                </a:cxn>
                <a:cxn ang="0">
                  <a:pos x="330" y="109"/>
                </a:cxn>
                <a:cxn ang="0">
                  <a:pos x="310" y="256"/>
                </a:cxn>
                <a:cxn ang="0">
                  <a:pos x="276" y="155"/>
                </a:cxn>
                <a:cxn ang="0">
                  <a:pos x="242" y="223"/>
                </a:cxn>
                <a:cxn ang="0">
                  <a:pos x="174" y="324"/>
                </a:cxn>
                <a:cxn ang="0">
                  <a:pos x="0" y="332"/>
                </a:cxn>
              </a:cxnLst>
              <a:rect l="0" t="0" r="r" b="b"/>
              <a:pathLst>
                <a:path w="412" h="342">
                  <a:moveTo>
                    <a:pt x="406" y="326"/>
                  </a:moveTo>
                  <a:cubicBezTo>
                    <a:pt x="407" y="297"/>
                    <a:pt x="411" y="209"/>
                    <a:pt x="411" y="155"/>
                  </a:cubicBezTo>
                  <a:cubicBezTo>
                    <a:pt x="411" y="101"/>
                    <a:pt x="412" y="11"/>
                    <a:pt x="406" y="6"/>
                  </a:cubicBezTo>
                  <a:cubicBezTo>
                    <a:pt x="401" y="0"/>
                    <a:pt x="388" y="91"/>
                    <a:pt x="377" y="121"/>
                  </a:cubicBezTo>
                  <a:cubicBezTo>
                    <a:pt x="367" y="151"/>
                    <a:pt x="349" y="189"/>
                    <a:pt x="344" y="189"/>
                  </a:cubicBezTo>
                  <a:cubicBezTo>
                    <a:pt x="338" y="189"/>
                    <a:pt x="346" y="135"/>
                    <a:pt x="344" y="121"/>
                  </a:cubicBezTo>
                  <a:cubicBezTo>
                    <a:pt x="341" y="108"/>
                    <a:pt x="336" y="86"/>
                    <a:pt x="330" y="109"/>
                  </a:cubicBezTo>
                  <a:cubicBezTo>
                    <a:pt x="325" y="131"/>
                    <a:pt x="319" y="249"/>
                    <a:pt x="310" y="256"/>
                  </a:cubicBezTo>
                  <a:cubicBezTo>
                    <a:pt x="301" y="264"/>
                    <a:pt x="287" y="161"/>
                    <a:pt x="276" y="155"/>
                  </a:cubicBezTo>
                  <a:cubicBezTo>
                    <a:pt x="265" y="149"/>
                    <a:pt x="259" y="194"/>
                    <a:pt x="242" y="223"/>
                  </a:cubicBezTo>
                  <a:cubicBezTo>
                    <a:pt x="225" y="251"/>
                    <a:pt x="214" y="306"/>
                    <a:pt x="174" y="324"/>
                  </a:cubicBezTo>
                  <a:cubicBezTo>
                    <a:pt x="134" y="342"/>
                    <a:pt x="36" y="330"/>
                    <a:pt x="0" y="332"/>
                  </a:cubicBezTo>
                </a:path>
              </a:pathLst>
            </a:custGeom>
            <a:noFill/>
            <a:ln w="28575" cmpd="sng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101" name="Group 77"/>
          <p:cNvGrpSpPr>
            <a:grpSpLocks/>
          </p:cNvGrpSpPr>
          <p:nvPr/>
        </p:nvGrpSpPr>
        <p:grpSpPr bwMode="auto">
          <a:xfrm>
            <a:off x="431800" y="6646863"/>
            <a:ext cx="376238" cy="209550"/>
            <a:chOff x="482" y="108"/>
            <a:chExt cx="395" cy="220"/>
          </a:xfrm>
        </p:grpSpPr>
        <p:sp>
          <p:nvSpPr>
            <p:cNvPr id="1102" name="Line 78"/>
            <p:cNvSpPr>
              <a:spLocks noChangeAspect="1" noChangeShapeType="1"/>
            </p:cNvSpPr>
            <p:nvPr userDrawn="1"/>
          </p:nvSpPr>
          <p:spPr bwMode="auto">
            <a:xfrm>
              <a:off x="731" y="317"/>
              <a:ext cx="146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03" name="Freeform 79"/>
            <p:cNvSpPr>
              <a:spLocks noChangeAspect="1"/>
            </p:cNvSpPr>
            <p:nvPr userDrawn="1"/>
          </p:nvSpPr>
          <p:spPr bwMode="auto">
            <a:xfrm>
              <a:off x="482" y="108"/>
              <a:ext cx="254" cy="220"/>
            </a:xfrm>
            <a:custGeom>
              <a:avLst/>
              <a:gdLst/>
              <a:ahLst/>
              <a:cxnLst>
                <a:cxn ang="0">
                  <a:pos x="689" y="580"/>
                </a:cxn>
                <a:cxn ang="0">
                  <a:pos x="697" y="277"/>
                </a:cxn>
                <a:cxn ang="0">
                  <a:pos x="689" y="14"/>
                </a:cxn>
                <a:cxn ang="0">
                  <a:pos x="616" y="364"/>
                </a:cxn>
                <a:cxn ang="0">
                  <a:pos x="572" y="196"/>
                </a:cxn>
                <a:cxn ang="0">
                  <a:pos x="506" y="456"/>
                </a:cxn>
                <a:cxn ang="0">
                  <a:pos x="468" y="277"/>
                </a:cxn>
                <a:cxn ang="0">
                  <a:pos x="411" y="397"/>
                </a:cxn>
                <a:cxn ang="0">
                  <a:pos x="295" y="576"/>
                </a:cxn>
                <a:cxn ang="0">
                  <a:pos x="0" y="590"/>
                </a:cxn>
              </a:cxnLst>
              <a:rect l="0" t="0" r="r" b="b"/>
              <a:pathLst>
                <a:path w="702" h="608">
                  <a:moveTo>
                    <a:pt x="689" y="580"/>
                  </a:moveTo>
                  <a:cubicBezTo>
                    <a:pt x="691" y="528"/>
                    <a:pt x="697" y="373"/>
                    <a:pt x="697" y="277"/>
                  </a:cubicBezTo>
                  <a:cubicBezTo>
                    <a:pt x="697" y="182"/>
                    <a:pt x="702" y="0"/>
                    <a:pt x="689" y="14"/>
                  </a:cubicBezTo>
                  <a:cubicBezTo>
                    <a:pt x="676" y="28"/>
                    <a:pt x="635" y="334"/>
                    <a:pt x="616" y="364"/>
                  </a:cubicBezTo>
                  <a:cubicBezTo>
                    <a:pt x="597" y="394"/>
                    <a:pt x="590" y="181"/>
                    <a:pt x="572" y="196"/>
                  </a:cubicBezTo>
                  <a:cubicBezTo>
                    <a:pt x="554" y="211"/>
                    <a:pt x="523" y="443"/>
                    <a:pt x="506" y="456"/>
                  </a:cubicBezTo>
                  <a:cubicBezTo>
                    <a:pt x="489" y="469"/>
                    <a:pt x="484" y="287"/>
                    <a:pt x="468" y="277"/>
                  </a:cubicBezTo>
                  <a:cubicBezTo>
                    <a:pt x="452" y="267"/>
                    <a:pt x="439" y="346"/>
                    <a:pt x="411" y="397"/>
                  </a:cubicBezTo>
                  <a:cubicBezTo>
                    <a:pt x="382" y="447"/>
                    <a:pt x="363" y="544"/>
                    <a:pt x="295" y="576"/>
                  </a:cubicBezTo>
                  <a:cubicBezTo>
                    <a:pt x="227" y="608"/>
                    <a:pt x="61" y="587"/>
                    <a:pt x="0" y="590"/>
                  </a:cubicBezTo>
                </a:path>
              </a:pathLst>
            </a:custGeom>
            <a:noFill/>
            <a:ln w="25400" cmpd="sng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04" name="Text Box 80"/>
          <p:cNvSpPr txBox="1">
            <a:spLocks noChangeAspect="1" noChangeArrowheads="1"/>
          </p:cNvSpPr>
          <p:nvPr/>
        </p:nvSpPr>
        <p:spPr bwMode="auto">
          <a:xfrm>
            <a:off x="66675" y="6599238"/>
            <a:ext cx="474663" cy="244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outerShdw dist="35921" dir="2700000" algn="ctr" rotWithShape="0">
              <a:srgbClr val="3F0679"/>
            </a:outerShdw>
          </a:effectLst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GB" sz="1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</a:t>
            </a:r>
            <a:r>
              <a:rPr lang="en-GB" sz="1600" b="1" baseline="30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3</a:t>
            </a:r>
            <a:r>
              <a:rPr lang="en-GB" sz="1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G</a:t>
            </a:r>
            <a:endParaRPr lang="en-US" sz="1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105" name="Rectangle 81"/>
          <p:cNvSpPr>
            <a:spLocks noChangeArrowheads="1"/>
          </p:cNvSpPr>
          <p:nvPr/>
        </p:nvSpPr>
        <p:spPr bwMode="auto">
          <a:xfrm>
            <a:off x="0" y="620713"/>
            <a:ext cx="9144000" cy="64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.lboro.ac.uk/course/view.php?id=184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328936"/>
            <a:ext cx="8064896" cy="1371600"/>
          </a:xfrm>
        </p:spPr>
        <p:txBody>
          <a:bodyPr/>
          <a:lstStyle/>
          <a:p>
            <a:r>
              <a:rPr lang="en-GB" dirty="0">
                <a:solidFill>
                  <a:srgbClr val="330066"/>
                </a:solidFill>
              </a:rPr>
              <a:t>Our experience </a:t>
            </a:r>
            <a:r>
              <a:rPr lang="en-GB" dirty="0" smtClean="0">
                <a:solidFill>
                  <a:srgbClr val="330066"/>
                </a:solidFill>
              </a:rPr>
              <a:t>with LEARN</a:t>
            </a:r>
            <a:br>
              <a:rPr lang="en-GB" dirty="0" smtClean="0">
                <a:solidFill>
                  <a:srgbClr val="330066"/>
                </a:solidFill>
              </a:rPr>
            </a:br>
            <a:r>
              <a:rPr lang="en-GB" dirty="0" smtClean="0">
                <a:solidFill>
                  <a:srgbClr val="330066"/>
                </a:solidFill>
              </a:rPr>
              <a:t>in </a:t>
            </a:r>
            <a:r>
              <a:rPr lang="en-GB" dirty="0" smtClean="0"/>
              <a:t>ELA001-Circuits</a:t>
            </a:r>
            <a:endParaRPr lang="en-GB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852936"/>
            <a:ext cx="8280920" cy="709612"/>
          </a:xfrm>
        </p:spPr>
        <p:txBody>
          <a:bodyPr/>
          <a:lstStyle/>
          <a:p>
            <a:r>
              <a:rPr lang="en-GB" u="sng" dirty="0"/>
              <a:t>Felipe </a:t>
            </a:r>
            <a:r>
              <a:rPr lang="en-GB" u="sng" dirty="0" smtClean="0"/>
              <a:t>Iza</a:t>
            </a:r>
            <a:r>
              <a:rPr lang="en-GB" dirty="0" smtClean="0"/>
              <a:t>, Chin </a:t>
            </a:r>
            <a:r>
              <a:rPr lang="en-GB" dirty="0" err="1" smtClean="0"/>
              <a:t>Panagamuwa</a:t>
            </a:r>
            <a:r>
              <a:rPr lang="en-GB" dirty="0" smtClean="0"/>
              <a:t>, Keith Gregory </a:t>
            </a:r>
            <a:br>
              <a:rPr lang="en-GB" dirty="0" smtClean="0"/>
            </a:br>
            <a:r>
              <a:rPr lang="en-GB" dirty="0" smtClean="0">
                <a:solidFill>
                  <a:srgbClr val="330461"/>
                </a:solidFill>
              </a:rPr>
              <a:t>School of Electronic, Electrical and Systems Engineering</a:t>
            </a:r>
          </a:p>
          <a:p>
            <a:endParaRPr lang="en-GB" dirty="0" smtClean="0"/>
          </a:p>
          <a:p>
            <a:r>
              <a:rPr lang="en-GB" dirty="0" smtClean="0"/>
              <a:t>f.iza@lboro.ac.uk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endParaRPr lang="en-GB" dirty="0"/>
          </a:p>
        </p:txBody>
      </p: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323528" y="5013176"/>
            <a:ext cx="8460940" cy="901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en-GB" b="1" dirty="0">
                <a:solidFill>
                  <a:srgbClr val="330461"/>
                </a:solidFill>
              </a:rPr>
              <a:t>e-learning </a:t>
            </a:r>
            <a:r>
              <a:rPr lang="en-GB" b="1" dirty="0" smtClean="0">
                <a:solidFill>
                  <a:srgbClr val="330461"/>
                </a:solidFill>
              </a:rPr>
              <a:t>showcase </a:t>
            </a:r>
            <a:r>
              <a:rPr lang="en-GB" dirty="0" smtClean="0">
                <a:solidFill>
                  <a:schemeClr val="hlink"/>
                </a:solidFill>
              </a:rPr>
              <a:t/>
            </a:r>
            <a:br>
              <a:rPr lang="en-GB" dirty="0" smtClean="0">
                <a:solidFill>
                  <a:schemeClr val="hlink"/>
                </a:solidFill>
              </a:rPr>
            </a:br>
            <a:r>
              <a:rPr lang="en-GB" dirty="0" smtClean="0">
                <a:solidFill>
                  <a:schemeClr val="hlink"/>
                </a:solidFill>
              </a:rPr>
              <a:t> Loughborough, 1</a:t>
            </a:r>
            <a:r>
              <a:rPr lang="en-GB" baseline="30000" dirty="0" smtClean="0">
                <a:solidFill>
                  <a:schemeClr val="hlink"/>
                </a:solidFill>
              </a:rPr>
              <a:t>st</a:t>
            </a:r>
            <a:r>
              <a:rPr lang="en-GB" dirty="0" smtClean="0">
                <a:solidFill>
                  <a:schemeClr val="hlink"/>
                </a:solidFill>
              </a:rPr>
              <a:t> February 2012</a:t>
            </a:r>
            <a:endParaRPr lang="en-GB" dirty="0" smtClean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63688" y="6516052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b="1" dirty="0" smtClean="0">
                <a:solidFill>
                  <a:schemeClr val="bg1"/>
                </a:solidFill>
                <a:latin typeface="Times" charset="0"/>
              </a:rPr>
              <a:t>http://learn.lboro.ac.uk/course/view.php?id=1844</a:t>
            </a:r>
            <a:endParaRPr lang="en-GB" sz="1800" b="1" dirty="0">
              <a:solidFill>
                <a:schemeClr val="bg1"/>
              </a:solidFill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848600" cy="612068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GB" dirty="0" smtClean="0"/>
              <a:t>Pedagogical side of things…</a:t>
            </a:r>
          </a:p>
          <a:p>
            <a:pPr lvl="1">
              <a:spcBef>
                <a:spcPts val="300"/>
              </a:spcBef>
            </a:pPr>
            <a:r>
              <a:rPr lang="en-GB" dirty="0" smtClean="0"/>
              <a:t>Enables f</a:t>
            </a:r>
            <a:r>
              <a:rPr lang="en-GB" dirty="0" smtClean="0">
                <a:sym typeface="Wingdings" pitchFamily="2" charset="2"/>
              </a:rPr>
              <a:t>ormative/summative assessment of large group of students</a:t>
            </a:r>
            <a:endParaRPr lang="en-GB" dirty="0" smtClean="0"/>
          </a:p>
          <a:p>
            <a:pPr lvl="1">
              <a:spcBef>
                <a:spcPts val="300"/>
              </a:spcBef>
            </a:pPr>
            <a:r>
              <a:rPr lang="en-GB" dirty="0" smtClean="0"/>
              <a:t>Enables prompt feedback </a:t>
            </a:r>
            <a:r>
              <a:rPr lang="en-GB" dirty="0" smtClean="0">
                <a:sym typeface="Wingdings" pitchFamily="2" charset="2"/>
              </a:rPr>
              <a:t>to large group of students</a:t>
            </a:r>
          </a:p>
          <a:p>
            <a:pPr lvl="1">
              <a:spcBef>
                <a:spcPts val="300"/>
              </a:spcBef>
            </a:pPr>
            <a:r>
              <a:rPr lang="en-GB" dirty="0" smtClean="0">
                <a:sym typeface="Wingdings" pitchFamily="2" charset="2"/>
              </a:rPr>
              <a:t>Effective and well-received by students</a:t>
            </a:r>
            <a:br>
              <a:rPr lang="en-GB" dirty="0" smtClean="0">
                <a:sym typeface="Wingdings" pitchFamily="2" charset="2"/>
              </a:rPr>
            </a:br>
            <a:endParaRPr lang="en-GB" sz="1400" dirty="0" smtClean="0"/>
          </a:p>
          <a:p>
            <a:pPr>
              <a:spcBef>
                <a:spcPts val="300"/>
              </a:spcBef>
            </a:pPr>
            <a:r>
              <a:rPr lang="en-GB" dirty="0" smtClean="0"/>
              <a:t>Practical side of things…</a:t>
            </a:r>
          </a:p>
          <a:p>
            <a:pPr lvl="1">
              <a:spcBef>
                <a:spcPts val="300"/>
              </a:spcBef>
            </a:pPr>
            <a:r>
              <a:rPr lang="en-GB" dirty="0" smtClean="0"/>
              <a:t>It can be very time consuming to set up…</a:t>
            </a:r>
          </a:p>
          <a:p>
            <a:pPr lvl="1">
              <a:spcBef>
                <a:spcPts val="300"/>
              </a:spcBef>
            </a:pPr>
            <a:r>
              <a:rPr lang="en-GB" dirty="0" smtClean="0"/>
              <a:t>Mind the logistics particularly with large groups and don’t forget DANS students</a:t>
            </a:r>
          </a:p>
          <a:p>
            <a:pPr lvl="1">
              <a:spcBef>
                <a:spcPts val="300"/>
              </a:spcBef>
            </a:pPr>
            <a:r>
              <a:rPr lang="en-GB" dirty="0" smtClean="0"/>
              <a:t>One would expect things to improve as LEARN is further developed and adopted by more academics.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we turned into LEARN?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36712"/>
            <a:ext cx="8064896" cy="5544616"/>
          </a:xfrm>
        </p:spPr>
        <p:txBody>
          <a:bodyPr/>
          <a:lstStyle/>
          <a:p>
            <a:r>
              <a:rPr lang="en-GB" dirty="0" smtClean="0"/>
              <a:t>“No choice”: Minimum presence </a:t>
            </a:r>
            <a:br>
              <a:rPr lang="en-GB" dirty="0" smtClean="0"/>
            </a:br>
            <a:r>
              <a:rPr lang="en-GB" dirty="0" smtClean="0"/>
              <a:t>   </a:t>
            </a:r>
            <a:r>
              <a:rPr lang="en-GB" dirty="0" smtClean="0">
                <a:sym typeface="Wingdings" pitchFamily="2" charset="2"/>
              </a:rPr>
              <a:t> </a:t>
            </a:r>
            <a:r>
              <a:rPr lang="en-GB" dirty="0" smtClean="0"/>
              <a:t>Module card</a:t>
            </a:r>
          </a:p>
          <a:p>
            <a:endParaRPr lang="en-GB" sz="800" dirty="0" smtClean="0"/>
          </a:p>
          <a:p>
            <a:r>
              <a:rPr lang="en-GB" dirty="0" smtClean="0"/>
              <a:t>“Students request” (Student feedback forms) : </a:t>
            </a:r>
            <a:br>
              <a:rPr lang="en-GB" dirty="0" smtClean="0"/>
            </a:br>
            <a:r>
              <a:rPr lang="en-GB" dirty="0" smtClean="0"/>
              <a:t>   </a:t>
            </a:r>
            <a:r>
              <a:rPr lang="en-GB" dirty="0" smtClean="0">
                <a:sym typeface="Wingdings" pitchFamily="2" charset="2"/>
              </a:rPr>
              <a:t> N</a:t>
            </a:r>
            <a:r>
              <a:rPr lang="en-GB" dirty="0" smtClean="0"/>
              <a:t>otes, tutorials, reading list,…</a:t>
            </a:r>
            <a:br>
              <a:rPr lang="en-GB" dirty="0" smtClean="0"/>
            </a:br>
            <a:r>
              <a:rPr lang="en-GB" dirty="0" smtClean="0"/>
              <a:t>   </a:t>
            </a:r>
            <a:r>
              <a:rPr lang="en-GB" dirty="0" smtClean="0">
                <a:sym typeface="Wingdings" pitchFamily="2" charset="2"/>
              </a:rPr>
              <a:t> No correlation to attendance</a:t>
            </a:r>
            <a:endParaRPr lang="en-GB" dirty="0" smtClean="0"/>
          </a:p>
          <a:p>
            <a:endParaRPr lang="en-GB" sz="800" dirty="0" smtClean="0"/>
          </a:p>
          <a:p>
            <a:r>
              <a:rPr lang="en-GB" dirty="0" smtClean="0"/>
              <a:t>“What we wanted”: Formative assessment</a:t>
            </a:r>
          </a:p>
          <a:p>
            <a:pPr lvl="1">
              <a:buNone/>
            </a:pPr>
            <a:r>
              <a:rPr lang="en-GB" dirty="0" smtClean="0">
                <a:sym typeface="Wingdings" pitchFamily="2" charset="2"/>
              </a:rPr>
              <a:t>   </a:t>
            </a:r>
            <a:r>
              <a:rPr lang="en-GB" dirty="0" smtClean="0"/>
              <a:t>Challenge: ~150 students</a:t>
            </a:r>
          </a:p>
          <a:p>
            <a:pPr lvl="1"/>
            <a:endParaRPr lang="en-GB" dirty="0" smtClean="0"/>
          </a:p>
          <a:p>
            <a:pPr>
              <a:buNone/>
            </a:pPr>
            <a:r>
              <a:rPr lang="en-GB" dirty="0" smtClean="0"/>
              <a:t>Other options:</a:t>
            </a:r>
          </a:p>
          <a:p>
            <a:pPr lvl="1"/>
            <a:r>
              <a:rPr lang="en-GB" dirty="0" smtClean="0"/>
              <a:t>LEARN </a:t>
            </a:r>
            <a:r>
              <a:rPr lang="en-GB" dirty="0" err="1" smtClean="0"/>
              <a:t>vs</a:t>
            </a:r>
            <a:r>
              <a:rPr lang="en-GB" dirty="0" smtClean="0"/>
              <a:t> Perception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wanted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458200" cy="4800600"/>
          </a:xfrm>
        </p:spPr>
        <p:txBody>
          <a:bodyPr/>
          <a:lstStyle/>
          <a:p>
            <a:r>
              <a:rPr lang="en-GB" dirty="0" smtClean="0"/>
              <a:t>Series of quizzes during the year to …</a:t>
            </a:r>
          </a:p>
          <a:p>
            <a:pPr lvl="1"/>
            <a:r>
              <a:rPr lang="en-GB" dirty="0" smtClean="0"/>
              <a:t>Get students to study regularly (2% final mark/quiz)</a:t>
            </a:r>
          </a:p>
          <a:p>
            <a:pPr lvl="1"/>
            <a:r>
              <a:rPr lang="en-GB" dirty="0" smtClean="0"/>
              <a:t>Provide feedback to students</a:t>
            </a:r>
          </a:p>
          <a:p>
            <a:pPr lvl="1"/>
            <a:r>
              <a:rPr lang="en-GB" dirty="0" smtClean="0"/>
              <a:t>Inform us of student progress</a:t>
            </a:r>
          </a:p>
          <a:p>
            <a:endParaRPr lang="en-GB" dirty="0" smtClean="0"/>
          </a:p>
          <a:p>
            <a:r>
              <a:rPr lang="en-GB" dirty="0" smtClean="0"/>
              <a:t>Required features</a:t>
            </a:r>
            <a:endParaRPr lang="en-GB" dirty="0"/>
          </a:p>
          <a:p>
            <a:pPr lvl="1"/>
            <a:r>
              <a:rPr lang="en-GB" dirty="0" smtClean="0"/>
              <a:t>Open &amp; invigilated time-limited quizzes  </a:t>
            </a:r>
          </a:p>
          <a:p>
            <a:pPr lvl="1"/>
            <a:r>
              <a:rPr lang="en-GB" dirty="0" smtClean="0"/>
              <a:t>Variety of question types (most numerical)</a:t>
            </a:r>
          </a:p>
          <a:p>
            <a:pPr lvl="1"/>
            <a:r>
              <a:rPr lang="en-GB" dirty="0" smtClean="0"/>
              <a:t>Automatic immediate marking </a:t>
            </a:r>
          </a:p>
          <a:p>
            <a:pPr lvl="1"/>
            <a:r>
              <a:rPr lang="en-GB" dirty="0" smtClean="0"/>
              <a:t>Automatic immediate feedback for each question</a:t>
            </a:r>
          </a:p>
          <a:p>
            <a:pPr lvl="1"/>
            <a:r>
              <a:rPr lang="en-GB" dirty="0" smtClean="0"/>
              <a:t>“Randomized” questions (cheating &amp; recycle)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92696"/>
            <a:ext cx="8458200" cy="5688632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“LEARN can do it”:</a:t>
            </a:r>
            <a:endParaRPr lang="en-GB" dirty="0" smtClean="0">
              <a:hlinkClick r:id="rId2"/>
            </a:endParaRPr>
          </a:p>
          <a:p>
            <a:endParaRPr lang="en-GB" sz="1200" dirty="0" smtClean="0">
              <a:hlinkClick r:id="rId2"/>
            </a:endParaRPr>
          </a:p>
          <a:p>
            <a:pPr algn="ctr">
              <a:buNone/>
            </a:pPr>
            <a:r>
              <a:rPr lang="en-GB" dirty="0" smtClean="0">
                <a:hlinkClick r:id="rId2"/>
              </a:rPr>
              <a:t>http://learn.lboro.ac.uk/course/view.php?id=1844</a:t>
            </a:r>
            <a:endParaRPr lang="en-GB" dirty="0" smtClean="0"/>
          </a:p>
          <a:p>
            <a:pPr algn="ctr">
              <a:buNone/>
            </a:pPr>
            <a:endParaRPr lang="en-GB" dirty="0"/>
          </a:p>
          <a:p>
            <a:pPr>
              <a:buNone/>
            </a:pPr>
            <a:r>
              <a:rPr lang="en-GB" dirty="0" smtClean="0"/>
              <a:t>Things to note:</a:t>
            </a:r>
          </a:p>
          <a:p>
            <a:pPr lvl="1"/>
            <a:r>
              <a:rPr lang="en-GB" dirty="0" smtClean="0"/>
              <a:t>Question types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=&gt; MC, numerical questions, schematics/graphs</a:t>
            </a:r>
          </a:p>
          <a:p>
            <a:pPr lvl="1"/>
            <a:r>
              <a:rPr lang="en-GB" dirty="0" smtClean="0"/>
              <a:t>Randomized numbers on questions</a:t>
            </a:r>
          </a:p>
          <a:p>
            <a:pPr lvl="1"/>
            <a:r>
              <a:rPr lang="en-GB" dirty="0" smtClean="0"/>
              <a:t>Most questions require more than one answer </a:t>
            </a:r>
            <a:br>
              <a:rPr lang="en-GB" dirty="0" smtClean="0"/>
            </a:br>
            <a:r>
              <a:rPr lang="en-GB" dirty="0" smtClean="0"/>
              <a:t>=&gt; “Embedded answers / Cloze”</a:t>
            </a:r>
          </a:p>
          <a:p>
            <a:pPr lvl="1"/>
            <a:r>
              <a:rPr lang="en-GB" dirty="0" smtClean="0"/>
              <a:t>Instant marking and feedback </a:t>
            </a:r>
          </a:p>
          <a:p>
            <a:pPr lvl="1"/>
            <a:r>
              <a:rPr lang="en-GB" dirty="0" smtClean="0"/>
              <a:t>Positive student response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curve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752" y="836712"/>
            <a:ext cx="6624736" cy="2880320"/>
          </a:xfrm>
        </p:spPr>
        <p:txBody>
          <a:bodyPr/>
          <a:lstStyle/>
          <a:p>
            <a:r>
              <a:rPr lang="en-GB" dirty="0" smtClean="0"/>
              <a:t>Learning LEARN</a:t>
            </a:r>
          </a:p>
          <a:p>
            <a:pPr lvl="1"/>
            <a:r>
              <a:rPr lang="en-GB" dirty="0" smtClean="0"/>
              <a:t>Interface </a:t>
            </a:r>
          </a:p>
          <a:p>
            <a:pPr lvl="1"/>
            <a:r>
              <a:rPr lang="en-GB" dirty="0" smtClean="0"/>
              <a:t>Quizzes</a:t>
            </a:r>
          </a:p>
          <a:p>
            <a:pPr lvl="1"/>
            <a:r>
              <a:rPr lang="en-GB" dirty="0" smtClean="0"/>
              <a:t>Questions</a:t>
            </a:r>
          </a:p>
          <a:p>
            <a:pPr>
              <a:buNone/>
            </a:pPr>
            <a:r>
              <a:rPr lang="en-GB" b="1" dirty="0" smtClean="0">
                <a:solidFill>
                  <a:srgbClr val="C00000"/>
                </a:solidFill>
              </a:rPr>
              <a:t>IT TAKES TIME AND EFFORT</a:t>
            </a:r>
          </a:p>
          <a:p>
            <a:pPr>
              <a:buNone/>
            </a:pPr>
            <a:endParaRPr lang="en-GB" dirty="0" smtClean="0"/>
          </a:p>
        </p:txBody>
      </p:sp>
      <p:pic>
        <p:nvPicPr>
          <p:cNvPr id="196611" name="Picture 3" descr="C:\Documents and Settings\elfi\Local Settings\Temporary Internet Files\Content.IE5\T3EGDBRP\MC90043756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1943100" cy="1984375"/>
          </a:xfrm>
          <a:prstGeom prst="rect">
            <a:avLst/>
          </a:prstGeom>
          <a:noFill/>
        </p:spPr>
      </p:pic>
      <p:pic>
        <p:nvPicPr>
          <p:cNvPr id="1027" name="Picture 3" descr="C:\Documents and Settings\elfi\Local Settings\Temporary Internet Files\Content.IE5\21Z23VBE\MC9004281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7" y="3861048"/>
            <a:ext cx="2565525" cy="237626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67544" y="2636912"/>
            <a:ext cx="66967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CC0066"/>
              </a:buClr>
              <a:buSzPct val="100000"/>
            </a:pPr>
            <a:endParaRPr lang="en-GB" sz="2800" kern="0" dirty="0" smtClean="0">
              <a:solidFill>
                <a:srgbClr val="000000"/>
              </a:solidFill>
              <a:latin typeface="Arial"/>
            </a:endParaRPr>
          </a:p>
          <a:p>
            <a:pPr marL="342900" lvl="0" indent="-342900" eaLnBrk="1" hangingPunct="1">
              <a:spcBef>
                <a:spcPct val="20000"/>
              </a:spcBef>
              <a:buClr>
                <a:srgbClr val="CC0066"/>
              </a:buClr>
              <a:buSzPct val="100000"/>
            </a:pPr>
            <a:endParaRPr lang="en-GB" sz="2800" kern="0" dirty="0" smtClean="0">
              <a:solidFill>
                <a:srgbClr val="000000"/>
              </a:solidFill>
              <a:latin typeface="Arial"/>
            </a:endParaRPr>
          </a:p>
          <a:p>
            <a:pPr marL="342900" lvl="0" indent="-342900" eaLnBrk="1" hangingPunct="1">
              <a:spcBef>
                <a:spcPct val="20000"/>
              </a:spcBef>
              <a:buClr>
                <a:srgbClr val="CC0066"/>
              </a:buClr>
              <a:buSzPct val="100000"/>
            </a:pPr>
            <a:r>
              <a:rPr lang="en-GB" sz="2800" kern="0" dirty="0" smtClean="0">
                <a:solidFill>
                  <a:srgbClr val="000000"/>
                </a:solidFill>
                <a:latin typeface="Arial"/>
              </a:rPr>
              <a:t>BUT…</a:t>
            </a:r>
            <a:endParaRPr lang="en-GB" sz="2600" kern="0" dirty="0" smtClean="0">
              <a:solidFill>
                <a:srgbClr val="000000"/>
              </a:solidFill>
              <a:latin typeface="Arial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rgbClr val="CC0066"/>
              </a:buClr>
              <a:buSzPct val="100000"/>
              <a:buFont typeface="Wingdings" pitchFamily="2" charset="2"/>
              <a:buChar char="§"/>
            </a:pPr>
            <a:r>
              <a:rPr lang="en-GB" sz="2800" kern="0" dirty="0" smtClean="0">
                <a:solidFill>
                  <a:srgbClr val="000000"/>
                </a:solidFill>
                <a:latin typeface="Arial"/>
              </a:rPr>
              <a:t>It has pedagogical value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CC0066"/>
              </a:buClr>
              <a:buSzPct val="100000"/>
              <a:buFont typeface="Wingdings" pitchFamily="2" charset="2"/>
              <a:buChar char="§"/>
            </a:pPr>
            <a:r>
              <a:rPr lang="en-GB" sz="2800" kern="0" dirty="0" smtClean="0">
                <a:solidFill>
                  <a:srgbClr val="000000"/>
                </a:solidFill>
                <a:latin typeface="Arial"/>
              </a:rPr>
              <a:t>It has been well received by students.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CC0066"/>
              </a:buClr>
              <a:buSzPct val="100000"/>
              <a:buFont typeface="Wingdings" pitchFamily="2" charset="2"/>
              <a:buChar char="§"/>
            </a:pPr>
            <a:r>
              <a:rPr lang="en-GB" sz="2800" kern="0" dirty="0" smtClean="0">
                <a:solidFill>
                  <a:srgbClr val="000000"/>
                </a:solidFill>
                <a:latin typeface="Arial"/>
              </a:rPr>
              <a:t>Most material can be recycled </a:t>
            </a:r>
            <a:br>
              <a:rPr lang="en-GB" sz="2800" kern="0" dirty="0" smtClean="0">
                <a:solidFill>
                  <a:srgbClr val="000000"/>
                </a:solidFill>
                <a:latin typeface="Arial"/>
              </a:rPr>
            </a:br>
            <a:endParaRPr lang="en-GB" sz="28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18048" y="6516052"/>
            <a:ext cx="5382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CC0066"/>
              </a:buClr>
              <a:buSzPct val="100000"/>
            </a:pPr>
            <a:r>
              <a:rPr lang="en-GB" sz="1800" kern="0" dirty="0" smtClean="0">
                <a:solidFill>
                  <a:schemeClr val="bg1"/>
                </a:solidFill>
                <a:latin typeface="Arial"/>
              </a:rPr>
              <a:t>Support available: e-Learning team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current limitation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788024" y="1844824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/>
            <a:r>
              <a:rPr lang="en-GB" sz="2000" dirty="0" smtClean="0"/>
              <a:t>Q: The double of {x} is _____</a:t>
            </a:r>
          </a:p>
          <a:p>
            <a:pPr marL="6350" lvl="1"/>
            <a:r>
              <a:rPr lang="en-GB" sz="2000" dirty="0" smtClean="0"/>
              <a:t>A: 2*{x}</a:t>
            </a:r>
          </a:p>
        </p:txBody>
      </p:sp>
      <p:sp>
        <p:nvSpPr>
          <p:cNvPr id="6" name="Rectangle 5"/>
          <p:cNvSpPr/>
          <p:nvPr/>
        </p:nvSpPr>
        <p:spPr>
          <a:xfrm>
            <a:off x="4788024" y="3212976"/>
            <a:ext cx="4355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54013"/>
            <a:r>
              <a:rPr lang="en-GB" sz="2000" dirty="0" smtClean="0"/>
              <a:t>Q: The double and triple of 3 are _____ and _____ respectively.</a:t>
            </a:r>
          </a:p>
          <a:p>
            <a:pPr marL="6350" lvl="1"/>
            <a:r>
              <a:rPr lang="en-GB" sz="2000" dirty="0" smtClean="0"/>
              <a:t>A: 6,9</a:t>
            </a:r>
          </a:p>
        </p:txBody>
      </p:sp>
      <p:sp>
        <p:nvSpPr>
          <p:cNvPr id="7" name="Rectangle 6"/>
          <p:cNvSpPr/>
          <p:nvPr/>
        </p:nvSpPr>
        <p:spPr>
          <a:xfrm>
            <a:off x="4788024" y="5085184"/>
            <a:ext cx="46440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54013"/>
            <a:r>
              <a:rPr lang="en-GB" sz="2000" dirty="0" smtClean="0"/>
              <a:t>Q: The double and triple of {x} are _____ and _____ respectively.</a:t>
            </a:r>
          </a:p>
          <a:p>
            <a:pPr marL="6350" lvl="1"/>
            <a:r>
              <a:rPr lang="en-GB" sz="2000" dirty="0" smtClean="0"/>
              <a:t>A: 2*{x}, 3*{x}</a:t>
            </a:r>
          </a:p>
        </p:txBody>
      </p:sp>
      <p:pic>
        <p:nvPicPr>
          <p:cNvPr id="195588" name="Picture 4" descr="C:\Documents and Settings\elfi\Local Settings\Temporary Internet Files\Content.IE5\T3EGDBRP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459" y="4761185"/>
            <a:ext cx="1115616" cy="1476127"/>
          </a:xfrm>
          <a:prstGeom prst="rect">
            <a:avLst/>
          </a:prstGeom>
          <a:noFill/>
        </p:spPr>
      </p:pic>
      <p:pic>
        <p:nvPicPr>
          <p:cNvPr id="195590" name="Picture 6" descr="C:\Documents and Settings\elfi\Local Settings\Temporary Internet Files\Content.IE5\T3EGDBRP\MC9004244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870" y="1412776"/>
            <a:ext cx="1470794" cy="1265072"/>
          </a:xfrm>
          <a:prstGeom prst="rect">
            <a:avLst/>
          </a:prstGeom>
          <a:noFill/>
        </p:spPr>
      </p:pic>
      <p:pic>
        <p:nvPicPr>
          <p:cNvPr id="14" name="Picture 6" descr="C:\Documents and Settings\elfi\Local Settings\Temporary Internet Files\Content.IE5\T3EGDBRP\MC9004244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870" y="3140968"/>
            <a:ext cx="1470794" cy="1265072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1547664" y="1124744"/>
            <a:ext cx="432048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Char char="§"/>
              <a:tabLst/>
              <a:defRPr/>
            </a:pP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Randomized question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1 answer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(“calculated”)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with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multiple answers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(“Cloze”)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Randomized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multiple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answers (“NA”)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Workaround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an “Embedded Answers / Cloze” question that will be used as template </a:t>
            </a:r>
          </a:p>
          <a:p>
            <a:r>
              <a:rPr lang="en-GB" dirty="0" smtClean="0"/>
              <a:t>Export the question as </a:t>
            </a:r>
            <a:r>
              <a:rPr lang="en-GB" dirty="0" err="1" smtClean="0"/>
              <a:t>Moodle</a:t>
            </a:r>
            <a:r>
              <a:rPr lang="en-GB" dirty="0" smtClean="0"/>
              <a:t> xml </a:t>
            </a:r>
          </a:p>
          <a:p>
            <a:r>
              <a:rPr lang="en-GB" dirty="0" smtClean="0"/>
              <a:t>Run a custom written program that uses the exported question as a template to create a given number of randomized variations</a:t>
            </a:r>
          </a:p>
          <a:p>
            <a:r>
              <a:rPr lang="en-GB" dirty="0" smtClean="0"/>
              <a:t>Import the randomized questions into LEARN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Workaround (</a:t>
            </a:r>
            <a:r>
              <a:rPr lang="en-GB" dirty="0" err="1" smtClean="0"/>
              <a:t>contd</a:t>
            </a:r>
            <a:r>
              <a:rPr lang="en-GB" dirty="0" smtClean="0"/>
              <a:t>): template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840" y="836712"/>
            <a:ext cx="7848600" cy="59046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800" dirty="0" smtClean="0"/>
              <a:t>##a=1:10</a:t>
            </a:r>
          </a:p>
          <a:p>
            <a:pPr>
              <a:buNone/>
            </a:pPr>
            <a:r>
              <a:rPr lang="en-GB" sz="1800" dirty="0" smtClean="0"/>
              <a:t>##b=1:10</a:t>
            </a:r>
          </a:p>
          <a:p>
            <a:pPr>
              <a:buNone/>
            </a:pPr>
            <a:r>
              <a:rPr lang="en-GB" sz="1800" dirty="0" smtClean="0"/>
              <a:t>##B=1:10</a:t>
            </a:r>
          </a:p>
          <a:p>
            <a:pPr>
              <a:buNone/>
            </a:pPr>
            <a:r>
              <a:rPr lang="en-GB" sz="1800" dirty="0" smtClean="0"/>
              <a:t>##phi=-90:15:90</a:t>
            </a:r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a+B</a:t>
            </a:r>
            <a:r>
              <a:rPr lang="en-GB" sz="1800" dirty="0" smtClean="0"/>
              <a:t>*</a:t>
            </a:r>
            <a:r>
              <a:rPr lang="en-GB" sz="1800" dirty="0" err="1" smtClean="0"/>
              <a:t>cos</a:t>
            </a:r>
            <a:r>
              <a:rPr lang="en-GB" sz="1800" dirty="0" smtClean="0"/>
              <a:t>(phi*pi/180)</a:t>
            </a:r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b+B</a:t>
            </a:r>
            <a:r>
              <a:rPr lang="en-GB" sz="1800" dirty="0" smtClean="0"/>
              <a:t>*sin(phi*pi/180)</a:t>
            </a:r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sqrt</a:t>
            </a:r>
            <a:r>
              <a:rPr lang="en-GB" sz="1800" dirty="0" smtClean="0"/>
              <a:t>(a^2+b^2)*B</a:t>
            </a:r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atan</a:t>
            </a:r>
            <a:r>
              <a:rPr lang="en-GB" sz="1800" dirty="0" smtClean="0"/>
              <a:t>(b/a)*180/</a:t>
            </a:r>
            <a:r>
              <a:rPr lang="en-GB" sz="1800" dirty="0" err="1" smtClean="0"/>
              <a:t>pi+phi</a:t>
            </a: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sqrt</a:t>
            </a:r>
            <a:r>
              <a:rPr lang="en-GB" sz="1800" dirty="0" smtClean="0"/>
              <a:t>(a^2+b^2)/B</a:t>
            </a:r>
          </a:p>
          <a:p>
            <a:pPr>
              <a:buNone/>
            </a:pPr>
            <a:r>
              <a:rPr lang="en-GB" sz="1800" dirty="0" smtClean="0"/>
              <a:t>%%</a:t>
            </a:r>
            <a:r>
              <a:rPr lang="en-GB" sz="1800" dirty="0" err="1" smtClean="0"/>
              <a:t>atan</a:t>
            </a:r>
            <a:r>
              <a:rPr lang="en-GB" sz="1800" dirty="0" smtClean="0"/>
              <a:t>(b/a)*180/pi-phi</a:t>
            </a:r>
          </a:p>
          <a:p>
            <a:pPr>
              <a:buNone/>
            </a:pPr>
            <a:r>
              <a:rPr lang="en-GB" sz="1800" dirty="0" smtClean="0"/>
              <a:t>Given the following two phasors </a:t>
            </a:r>
            <a:r>
              <a:rPr lang="en-GB" sz="1800" b="1" dirty="0" smtClean="0"/>
              <a:t>A </a:t>
            </a:r>
            <a:r>
              <a:rPr lang="en-GB" sz="1800" dirty="0" smtClean="0"/>
              <a:t>and </a:t>
            </a:r>
            <a:r>
              <a:rPr lang="en-GB" sz="1800" b="1" dirty="0" smtClean="0"/>
              <a:t>B</a:t>
            </a:r>
            <a:r>
              <a:rPr lang="en-GB" sz="1800" dirty="0" smtClean="0"/>
              <a:t>:</a:t>
            </a:r>
          </a:p>
          <a:p>
            <a:pPr>
              <a:buNone/>
            </a:pPr>
            <a:r>
              <a:rPr lang="en-GB" sz="1800" b="1" dirty="0" smtClean="0"/>
              <a:t>A</a:t>
            </a:r>
            <a:r>
              <a:rPr lang="en-GB" sz="1800" dirty="0" smtClean="0"/>
              <a:t>=\a\+j\b\</a:t>
            </a:r>
          </a:p>
          <a:p>
            <a:pPr>
              <a:buNone/>
            </a:pPr>
            <a:r>
              <a:rPr lang="en-GB" sz="1800" b="1" dirty="0" smtClean="0"/>
              <a:t>B</a:t>
            </a:r>
            <a:r>
              <a:rPr lang="en-GB" sz="1800" dirty="0" smtClean="0"/>
              <a:t>=\B\</a:t>
            </a:r>
            <a:r>
              <a:rPr lang="en-GB" sz="1800" baseline="-25000" dirty="0" smtClean="0"/>
              <a:t>|</a:t>
            </a:r>
            <a:r>
              <a:rPr lang="en-GB" sz="1800" u="sng" baseline="-25000" dirty="0" smtClean="0"/>
              <a:t>\phi\°</a:t>
            </a: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What are the results of these phasor operations?</a:t>
            </a:r>
          </a:p>
          <a:p>
            <a:pPr>
              <a:buNone/>
            </a:pPr>
            <a:r>
              <a:rPr lang="en-GB" sz="1800" b="1" dirty="0" smtClean="0"/>
              <a:t>A</a:t>
            </a:r>
            <a:r>
              <a:rPr lang="en-GB" sz="1800" dirty="0" smtClean="0"/>
              <a:t>+</a:t>
            </a:r>
            <a:r>
              <a:rPr lang="en-GB" sz="1800" b="1" dirty="0" smtClean="0"/>
              <a:t>B</a:t>
            </a:r>
            <a:r>
              <a:rPr lang="en-GB" sz="1800" dirty="0" smtClean="0"/>
              <a:t>={1:NM:=10:0.1}+j{1:NM:=10:0.1} in </a:t>
            </a:r>
            <a:r>
              <a:rPr lang="en-GB" sz="1800" dirty="0" err="1" smtClean="0"/>
              <a:t>cartesian</a:t>
            </a:r>
            <a:r>
              <a:rPr lang="en-GB" sz="1800" dirty="0" smtClean="0"/>
              <a:t> coordinates</a:t>
            </a:r>
          </a:p>
          <a:p>
            <a:pPr>
              <a:buNone/>
            </a:pPr>
            <a:r>
              <a:rPr lang="en-GB" sz="1800" b="1" dirty="0" smtClean="0"/>
              <a:t>A</a:t>
            </a:r>
            <a:r>
              <a:rPr lang="en-GB" sz="1800" dirty="0" smtClean="0"/>
              <a:t>·</a:t>
            </a:r>
            <a:r>
              <a:rPr lang="en-GB" sz="1800" b="1" dirty="0" smtClean="0"/>
              <a:t>B</a:t>
            </a:r>
            <a:r>
              <a:rPr lang="en-GB" sz="1800" dirty="0" smtClean="0"/>
              <a:t>={1:NM:=10:0.1}</a:t>
            </a:r>
            <a:r>
              <a:rPr lang="en-GB" sz="1800" baseline="-25000" dirty="0" smtClean="0"/>
              <a:t>|</a:t>
            </a:r>
            <a:r>
              <a:rPr lang="en-GB" sz="1800" u="sng" baseline="-25000" dirty="0" smtClean="0"/>
              <a:t>{1:NM:=10:0.1}°</a:t>
            </a:r>
            <a:r>
              <a:rPr lang="en-GB" sz="1800" dirty="0" smtClean="0"/>
              <a:t> in polar coordinates</a:t>
            </a:r>
            <a:endParaRPr lang="en-GB" sz="1800" u="sng" baseline="-25000" dirty="0"/>
          </a:p>
          <a:p>
            <a:pPr>
              <a:buNone/>
            </a:pPr>
            <a:r>
              <a:rPr lang="en-GB" sz="1800" b="1" dirty="0" smtClean="0"/>
              <a:t>A</a:t>
            </a:r>
            <a:r>
              <a:rPr lang="en-GB" sz="1800" dirty="0" smtClean="0"/>
              <a:t>/</a:t>
            </a:r>
            <a:r>
              <a:rPr lang="en-GB" sz="1800" b="1" dirty="0" smtClean="0"/>
              <a:t>B</a:t>
            </a:r>
            <a:r>
              <a:rPr lang="en-GB" sz="1800" dirty="0" smtClean="0"/>
              <a:t>={1:NM:=10:0.1}</a:t>
            </a:r>
            <a:r>
              <a:rPr lang="en-GB" sz="1800" baseline="-25000" dirty="0" smtClean="0"/>
              <a:t>|</a:t>
            </a:r>
            <a:r>
              <a:rPr lang="en-GB" sz="1800" u="sng" baseline="-25000" dirty="0" smtClean="0"/>
              <a:t>{1:NM:=10:0.1}°</a:t>
            </a:r>
            <a:r>
              <a:rPr lang="en-GB" sz="1800" dirty="0" smtClean="0"/>
              <a:t> in polar coordinates</a:t>
            </a:r>
            <a:r>
              <a:rPr lang="en-GB" sz="1800" u="sng" baseline="-25000" dirty="0" smtClean="0"/>
              <a:t/>
            </a:r>
            <a:br>
              <a:rPr lang="en-GB" sz="1800" u="sng" baseline="-25000" dirty="0" smtClean="0"/>
            </a:br>
            <a:endParaRPr lang="en-GB" sz="1800" dirty="0" smtClean="0"/>
          </a:p>
          <a:p>
            <a:pPr>
              <a:buNone/>
            </a:pPr>
            <a:endParaRPr lang="en-GB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1052736"/>
            <a:ext cx="356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## Input parameters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2564904"/>
            <a:ext cx="4067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%% Answers in </a:t>
            </a:r>
            <a:br>
              <a:rPr lang="en-GB" dirty="0" smtClean="0"/>
            </a:br>
            <a:r>
              <a:rPr lang="en-GB" dirty="0" smtClean="0"/>
              <a:t>order of appearance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425858" y="2154052"/>
            <a:ext cx="3240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Header </a:t>
            </a:r>
            <a:endParaRPr lang="en-GB" dirty="0"/>
          </a:p>
        </p:txBody>
      </p:sp>
      <p:sp>
        <p:nvSpPr>
          <p:cNvPr id="7" name="Left Brace 6"/>
          <p:cNvSpPr/>
          <p:nvPr/>
        </p:nvSpPr>
        <p:spPr bwMode="auto">
          <a:xfrm>
            <a:off x="467544" y="764704"/>
            <a:ext cx="216024" cy="324036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Left Brace 7"/>
          <p:cNvSpPr/>
          <p:nvPr/>
        </p:nvSpPr>
        <p:spPr bwMode="auto">
          <a:xfrm>
            <a:off x="467544" y="4077072"/>
            <a:ext cx="216024" cy="230425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1101313" y="5034369"/>
            <a:ext cx="2664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Question</a:t>
            </a:r>
            <a:endParaRPr lang="en-GB" dirty="0"/>
          </a:p>
        </p:txBody>
      </p:sp>
      <p:sp>
        <p:nvSpPr>
          <p:cNvPr id="11" name="Left Brace 10"/>
          <p:cNvSpPr/>
          <p:nvPr/>
        </p:nvSpPr>
        <p:spPr bwMode="auto">
          <a:xfrm flipH="1">
            <a:off x="2699792" y="764704"/>
            <a:ext cx="144016" cy="1152128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Left Brace 12"/>
          <p:cNvSpPr/>
          <p:nvPr/>
        </p:nvSpPr>
        <p:spPr bwMode="auto">
          <a:xfrm flipH="1">
            <a:off x="3275856" y="1988840"/>
            <a:ext cx="144016" cy="194421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4800600"/>
          </a:xfrm>
        </p:spPr>
        <p:txBody>
          <a:bodyPr/>
          <a:lstStyle/>
          <a:p>
            <a:r>
              <a:rPr lang="en-GB" dirty="0" smtClean="0"/>
              <a:t>Capacity of computer labs:</a:t>
            </a:r>
            <a:br>
              <a:rPr lang="en-GB" dirty="0" smtClean="0"/>
            </a:br>
            <a:r>
              <a:rPr lang="en-GB" dirty="0" smtClean="0">
                <a:sym typeface="Wingdings" pitchFamily="2" charset="2"/>
              </a:rPr>
              <a:t> </a:t>
            </a:r>
            <a:r>
              <a:rPr lang="en-GB" dirty="0" smtClean="0"/>
              <a:t>For ~150 students: 2+2+1 labs across campus</a:t>
            </a:r>
            <a:br>
              <a:rPr lang="en-GB" dirty="0" smtClean="0"/>
            </a:br>
            <a:r>
              <a:rPr lang="en-GB" dirty="0" smtClean="0">
                <a:sym typeface="Wingdings" pitchFamily="2" charset="2"/>
              </a:rPr>
              <a:t> Timetabling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 Invigilators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DANS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</a:t>
            </a:r>
            <a:r>
              <a:rPr lang="en-GB" dirty="0" smtClean="0">
                <a:sym typeface="Wingdings" pitchFamily="2" charset="2"/>
              </a:rPr>
              <a:t> Extra time: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    Define</a:t>
            </a:r>
            <a:r>
              <a:rPr lang="en-GB" dirty="0" smtClean="0"/>
              <a:t> groups </a:t>
            </a:r>
            <a:br>
              <a:rPr lang="en-GB" dirty="0" smtClean="0"/>
            </a:br>
            <a:r>
              <a:rPr lang="en-GB" dirty="0" smtClean="0"/>
              <a:t>    </a:t>
            </a:r>
            <a:r>
              <a:rPr lang="en-GB" dirty="0" smtClean="0">
                <a:sym typeface="Wingdings" pitchFamily="2" charset="2"/>
              </a:rPr>
              <a:t>D</a:t>
            </a:r>
            <a:r>
              <a:rPr lang="en-GB" dirty="0" smtClean="0"/>
              <a:t>uplicate quiz and change time limit </a:t>
            </a:r>
            <a:br>
              <a:rPr lang="en-GB" dirty="0" smtClean="0"/>
            </a:br>
            <a:r>
              <a:rPr lang="en-GB" dirty="0" smtClean="0">
                <a:sym typeface="Wingdings" pitchFamily="2" charset="2"/>
              </a:rPr>
              <a:t> Individual rooms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u-p3g">
  <a:themeElements>
    <a:clrScheme name="">
      <a:dk1>
        <a:srgbClr val="000000"/>
      </a:dk1>
      <a:lt1>
        <a:srgbClr val="FFFFFF"/>
      </a:lt1>
      <a:dk2>
        <a:srgbClr val="CC0066"/>
      </a:dk2>
      <a:lt2>
        <a:srgbClr val="999999"/>
      </a:lt2>
      <a:accent1>
        <a:srgbClr val="CC0066"/>
      </a:accent1>
      <a:accent2>
        <a:srgbClr val="999999"/>
      </a:accent2>
      <a:accent3>
        <a:srgbClr val="FFFFFF"/>
      </a:accent3>
      <a:accent4>
        <a:srgbClr val="000000"/>
      </a:accent4>
      <a:accent5>
        <a:srgbClr val="E2AAB8"/>
      </a:accent5>
      <a:accent6>
        <a:srgbClr val="8A8A8A"/>
      </a:accent6>
      <a:hlink>
        <a:srgbClr val="CC0066"/>
      </a:hlink>
      <a:folHlink>
        <a:srgbClr val="CC0066"/>
      </a:folHlink>
    </a:clrScheme>
    <a:fontScheme name="lu-p3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54DE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54DE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u-p3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-p3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-p3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-p3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-p3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-p3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-p3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330066"/>
    </a:dk1>
    <a:lt1>
      <a:srgbClr val="FFFFFF"/>
    </a:lt1>
    <a:dk2>
      <a:srgbClr val="CC0066"/>
    </a:dk2>
    <a:lt2>
      <a:srgbClr val="999999"/>
    </a:lt2>
    <a:accent1>
      <a:srgbClr val="CC0066"/>
    </a:accent1>
    <a:accent2>
      <a:srgbClr val="999999"/>
    </a:accent2>
    <a:accent3>
      <a:srgbClr val="FFFFFF"/>
    </a:accent3>
    <a:accent4>
      <a:srgbClr val="2A0056"/>
    </a:accent4>
    <a:accent5>
      <a:srgbClr val="E2AAB8"/>
    </a:accent5>
    <a:accent6>
      <a:srgbClr val="8A8A8A"/>
    </a:accent6>
    <a:hlink>
      <a:srgbClr val="CC0066"/>
    </a:hlink>
    <a:folHlink>
      <a:srgbClr val="CC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lu-p3g</Template>
  <TotalTime>1200</TotalTime>
  <Words>407</Words>
  <Application>Microsoft Office PowerPoint</Application>
  <PresentationFormat>On-screen Show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lu-p3g</vt:lpstr>
      <vt:lpstr>Our experience with LEARN in ELA001-Circuits</vt:lpstr>
      <vt:lpstr>Why we turned into LEARN?</vt:lpstr>
      <vt:lpstr>What we wanted</vt:lpstr>
      <vt:lpstr>Example</vt:lpstr>
      <vt:lpstr>Learning curve</vt:lpstr>
      <vt:lpstr>A current limitation</vt:lpstr>
      <vt:lpstr>Workaround</vt:lpstr>
      <vt:lpstr>Workaround (contd): template example</vt:lpstr>
      <vt:lpstr>Logistics</vt:lpstr>
      <vt:lpstr>Conclusions</vt:lpstr>
    </vt:vector>
  </TitlesOfParts>
  <Company>Loughborough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elfi</dc:creator>
  <cp:lastModifiedBy>Felipe Iza</cp:lastModifiedBy>
  <cp:revision>90</cp:revision>
  <cp:lastPrinted>2002-09-30T09:38:28Z</cp:lastPrinted>
  <dcterms:created xsi:type="dcterms:W3CDTF">2009-04-07T08:21:22Z</dcterms:created>
  <dcterms:modified xsi:type="dcterms:W3CDTF">2012-01-26T11:39:05Z</dcterms:modified>
</cp:coreProperties>
</file>