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9"/>
  </p:handout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7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7" r:id="rId17"/>
    <p:sldId id="276" r:id="rId1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18B682-DB37-499C-882E-E7632DB6A8DB}" type="datetimeFigureOut">
              <a:rPr lang="en-GB" smtClean="0"/>
              <a:t>16/06/2014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379FF-D465-4D51-AC9E-6CB0F36804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16/06/2014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6180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16/06/2014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2624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16/06/2014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4924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16/06/2014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883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16/06/2014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428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16/06/2014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5367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16/06/2014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608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16/06/2014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95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16/06/2014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555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16/06/2014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502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91E08-53F6-4B30-8521-A8FFEF1ADBB8}" type="datetimeFigureOut">
              <a:rPr lang="en-GB" smtClean="0"/>
              <a:t>16/06/2014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383A-60EC-4720-B4F7-3F8B7072D8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5477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91E08-53F6-4B30-8521-A8FFEF1ADBB8}" type="datetimeFigureOut">
              <a:rPr lang="en-GB" smtClean="0"/>
              <a:t>16/06/2014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7383A-60EC-4720-B4F7-3F8B7072D8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50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lboro.ac.uk/mtrlc" TargetMode="External"/><Relationship Id="rId2" Type="http://schemas.openxmlformats.org/officeDocument/2006/relationships/hyperlink" Target="http://blog.lboro.ac.uk/lorl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Autofit/>
          </a:bodyPr>
          <a:lstStyle/>
          <a:p>
            <a:r>
              <a:rPr lang="en-GB" sz="3600" b="0" dirty="0">
                <a:latin typeface="Calibri" panose="020F0502020204030204" pitchFamily="34" charset="0"/>
                <a:cs typeface="Calibri" panose="020F0502020204030204" pitchFamily="34" charset="0"/>
              </a:rPr>
              <a:t>The Reading List Challenge: </a:t>
            </a:r>
            <a:r>
              <a:rPr lang="en-GB" sz="3600" b="1" dirty="0">
                <a:latin typeface="Calibri" panose="020F0502020204030204" pitchFamily="34" charset="0"/>
                <a:cs typeface="Calibri" panose="020F0502020204030204" pitchFamily="34" charset="0"/>
              </a:rPr>
              <a:t>Implementing </a:t>
            </a:r>
            <a:r>
              <a:rPr lang="en-GB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the Loughborough</a:t>
            </a:r>
            <a:r>
              <a:rPr lang="en-GB" sz="36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Online </a:t>
            </a:r>
            <a:r>
              <a:rPr lang="en-GB" sz="3600" b="1" dirty="0">
                <a:latin typeface="Calibri" panose="020F0502020204030204" pitchFamily="34" charset="0"/>
                <a:cs typeface="Calibri" panose="020F0502020204030204" pitchFamily="34" charset="0"/>
              </a:rPr>
              <a:t>Reading List </a:t>
            </a:r>
            <a:r>
              <a:rPr lang="en-GB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System </a:t>
            </a:r>
            <a:r>
              <a:rPr lang="en-GB" sz="3600" b="1" dirty="0">
                <a:latin typeface="Calibri" panose="020F0502020204030204" pitchFamily="34" charset="0"/>
                <a:cs typeface="Calibri" panose="020F0502020204030204" pitchFamily="34" charset="0"/>
              </a:rPr>
              <a:t>(LORLS)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400800" cy="1728192"/>
          </a:xfrm>
        </p:spPr>
        <p:txBody>
          <a:bodyPr>
            <a:normAutofit/>
          </a:bodyPr>
          <a:lstStyle/>
          <a:p>
            <a:r>
              <a:rPr lang="en-GB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Gary Brewerton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Middleware &amp; Library Systems, Loughborough University</a:t>
            </a:r>
          </a:p>
          <a:p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Marie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O’ Neill</a:t>
            </a: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Head of Library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Services, Dublin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Business School 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1" descr="Description: Description: dbs-logo-fi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5903672"/>
            <a:ext cx="1440160" cy="68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Loughborough Univers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938" y="6072048"/>
            <a:ext cx="1943100" cy="49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sandbox.lboro.ac.uk/CLUMP/default/lorls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5771409"/>
            <a:ext cx="13906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29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41310" y="1700808"/>
            <a:ext cx="2615066" cy="2043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210" y="3068960"/>
            <a:ext cx="2538140" cy="2043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Academic view of LORLS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3488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Input items manually, via ISBN/ISSN, from the web or by importing them</a:t>
            </a:r>
          </a:p>
          <a:p>
            <a:r>
              <a:rPr lang="en-GB" dirty="0" smtClean="0"/>
              <a:t>Hide, edit, copy or delete items</a:t>
            </a:r>
          </a:p>
          <a:p>
            <a:r>
              <a:rPr lang="en-GB" dirty="0"/>
              <a:t>Sort and annotate Reading Lists as </a:t>
            </a:r>
            <a:r>
              <a:rPr lang="en-GB" dirty="0" smtClean="0"/>
              <a:t>required</a:t>
            </a:r>
            <a:endParaRPr lang="en-GB" dirty="0"/>
          </a:p>
          <a:p>
            <a:r>
              <a:rPr lang="en-GB" dirty="0" smtClean="0"/>
              <a:t>See how the Reading List is being used</a:t>
            </a:r>
            <a:endParaRPr lang="en-GB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850" y="4464384"/>
            <a:ext cx="2592288" cy="1989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08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700808"/>
            <a:ext cx="2615063" cy="2043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Library view of LORLS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34880" cy="4525963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I</a:t>
            </a:r>
            <a:r>
              <a:rPr lang="en-GB" dirty="0" smtClean="0"/>
              <a:t>tems flagged if not </a:t>
            </a:r>
            <a:r>
              <a:rPr lang="en-GB" dirty="0"/>
              <a:t>held or with </a:t>
            </a:r>
            <a:r>
              <a:rPr lang="en-GB" dirty="0" smtClean="0"/>
              <a:t>private notes </a:t>
            </a:r>
            <a:r>
              <a:rPr lang="en-GB" dirty="0"/>
              <a:t>attached</a:t>
            </a:r>
          </a:p>
          <a:p>
            <a:r>
              <a:rPr lang="en-GB" dirty="0"/>
              <a:t>Email </a:t>
            </a:r>
            <a:r>
              <a:rPr lang="en-GB" dirty="0" smtClean="0"/>
              <a:t>Library </a:t>
            </a:r>
            <a:r>
              <a:rPr lang="en-GB" dirty="0"/>
              <a:t>staff </a:t>
            </a:r>
            <a:r>
              <a:rPr lang="en-GB" dirty="0" smtClean="0"/>
              <a:t>with changes </a:t>
            </a:r>
            <a:r>
              <a:rPr lang="en-GB" dirty="0"/>
              <a:t>made to </a:t>
            </a:r>
            <a:r>
              <a:rPr lang="en-GB" dirty="0" smtClean="0"/>
              <a:t>Reading Lists</a:t>
            </a:r>
            <a:endParaRPr lang="en-GB" dirty="0"/>
          </a:p>
          <a:p>
            <a:r>
              <a:rPr lang="en-GB" dirty="0"/>
              <a:t>Various online reports available </a:t>
            </a:r>
            <a:r>
              <a:rPr lang="en-GB" dirty="0" smtClean="0"/>
              <a:t>(e.g. show all the Reading Lists an item is on)</a:t>
            </a:r>
            <a:endParaRPr lang="en-GB" dirty="0"/>
          </a:p>
          <a:p>
            <a:r>
              <a:rPr lang="en-GB" dirty="0" smtClean="0"/>
              <a:t>Purchasing predictor to suggest items for acquisition (beta)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3359" y="3068960"/>
            <a:ext cx="2615065" cy="2043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4850" y="4312905"/>
            <a:ext cx="2592288" cy="2167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7290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Sharing our 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We maintain a website about LORLS (</a:t>
            </a:r>
            <a:r>
              <a:rPr lang="en-GB" dirty="0" smtClean="0">
                <a:hlinkClick r:id="rId2"/>
              </a:rPr>
              <a:t>http://blog.lboro.ac.uk/lorls</a:t>
            </a:r>
            <a:r>
              <a:rPr lang="en-GB" dirty="0" smtClean="0"/>
              <a:t>) including:</a:t>
            </a:r>
          </a:p>
          <a:p>
            <a:pPr lvl="1"/>
            <a:r>
              <a:rPr lang="en-GB" dirty="0" smtClean="0"/>
              <a:t>Development diary</a:t>
            </a:r>
          </a:p>
          <a:p>
            <a:pPr lvl="1"/>
            <a:r>
              <a:rPr lang="en-GB" dirty="0" smtClean="0"/>
              <a:t>Online </a:t>
            </a:r>
            <a:r>
              <a:rPr lang="en-GB" dirty="0"/>
              <a:t>demo</a:t>
            </a:r>
          </a:p>
          <a:p>
            <a:pPr lvl="1"/>
            <a:r>
              <a:rPr lang="en-GB" dirty="0"/>
              <a:t>Documentation</a:t>
            </a:r>
          </a:p>
          <a:p>
            <a:pPr lvl="1"/>
            <a:r>
              <a:rPr lang="en-GB" dirty="0" smtClean="0"/>
              <a:t>Download source code under a GPL</a:t>
            </a:r>
            <a:endParaRPr lang="en-GB" dirty="0"/>
          </a:p>
          <a:p>
            <a:r>
              <a:rPr lang="en-GB" dirty="0" smtClean="0"/>
              <a:t>Meeting the Reading List Challenge</a:t>
            </a:r>
          </a:p>
          <a:p>
            <a:pPr lvl="1"/>
            <a:r>
              <a:rPr lang="en-GB"/>
              <a:t>H</a:t>
            </a:r>
            <a:r>
              <a:rPr lang="en-GB" smtClean="0"/>
              <a:t>ost </a:t>
            </a:r>
            <a:r>
              <a:rPr lang="en-GB" dirty="0" smtClean="0"/>
              <a:t>annual event that brings together librarians, developers and suppliers to discuss the issues around Reading Lists (</a:t>
            </a:r>
            <a:r>
              <a:rPr lang="en-GB" dirty="0" smtClean="0">
                <a:hlinkClick r:id="rId3"/>
              </a:rPr>
              <a:t>http://blog.lboro.ac.uk/mtrlc</a:t>
            </a:r>
            <a:r>
              <a:rPr lang="en-GB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9853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of open source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are many benefits to using open source (e.g. cost, flexibility, adherence to standards) but there are also benefits in providing open source</a:t>
            </a:r>
          </a:p>
          <a:p>
            <a:pPr lvl="1"/>
            <a:r>
              <a:rPr lang="en-GB" dirty="0" smtClean="0"/>
              <a:t>Prestige (especially for the developers’ institution)</a:t>
            </a:r>
          </a:p>
          <a:p>
            <a:pPr lvl="1"/>
            <a:r>
              <a:rPr lang="en-GB" dirty="0" smtClean="0"/>
              <a:t>Trip to Ireland to talk at Library seminar</a:t>
            </a:r>
          </a:p>
          <a:p>
            <a:pPr lvl="1"/>
            <a:r>
              <a:rPr lang="en-GB" dirty="0" smtClean="0"/>
              <a:t>Gain valuable insight from other users to inform future developments</a:t>
            </a:r>
          </a:p>
        </p:txBody>
      </p:sp>
    </p:spTree>
    <p:extLst>
      <p:ext uri="{BB962C8B-B14F-4D97-AF65-F5344CB8AC3E}">
        <p14:creationId xmlns:p14="http://schemas.microsoft.com/office/powerpoint/2010/main" val="117612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Working with DBS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were approached in September 2013 about DBS using LORLS</a:t>
            </a:r>
          </a:p>
          <a:p>
            <a:pPr lvl="1"/>
            <a:r>
              <a:rPr lang="en-GB" dirty="0" smtClean="0"/>
              <a:t>Great to work with another institution and our first one outside the UK</a:t>
            </a:r>
          </a:p>
          <a:p>
            <a:pPr lvl="1"/>
            <a:r>
              <a:rPr lang="en-GB" dirty="0" smtClean="0"/>
              <a:t>Opportunity to integrate LORLS with the </a:t>
            </a:r>
            <a:r>
              <a:rPr lang="en-GB" dirty="0" err="1" smtClean="0"/>
              <a:t>Koha</a:t>
            </a:r>
            <a:r>
              <a:rPr lang="en-GB" dirty="0" smtClean="0"/>
              <a:t> open source Library Management System</a:t>
            </a:r>
          </a:p>
          <a:p>
            <a:pPr lvl="1"/>
            <a:r>
              <a:rPr lang="en-GB" dirty="0" smtClean="0"/>
              <a:t>Received constructive and helpful feedback that will allow us to develop LORLS further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353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DBS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Since 2010 LORLS has</a:t>
            </a:r>
            <a:br>
              <a:rPr lang="en-GB" dirty="0" smtClean="0"/>
            </a:br>
            <a:r>
              <a:rPr lang="en-GB" dirty="0" smtClean="0"/>
              <a:t>shown Library holding</a:t>
            </a:r>
          </a:p>
          <a:p>
            <a:pPr lvl="1"/>
            <a:r>
              <a:rPr lang="en-GB" dirty="0" smtClean="0"/>
              <a:t>It shows total number</a:t>
            </a:r>
            <a:br>
              <a:rPr lang="en-GB" dirty="0" smtClean="0"/>
            </a:br>
            <a:r>
              <a:rPr lang="en-GB" dirty="0" smtClean="0"/>
              <a:t>of copies held, those on</a:t>
            </a:r>
            <a:br>
              <a:rPr lang="en-GB" dirty="0" smtClean="0"/>
            </a:br>
            <a:r>
              <a:rPr lang="en-GB" dirty="0" smtClean="0"/>
              <a:t>loan and the remainder listed as “On shelf”</a:t>
            </a:r>
          </a:p>
          <a:p>
            <a:pPr lvl="1"/>
            <a:r>
              <a:rPr lang="en-GB" dirty="0" smtClean="0"/>
              <a:t>But as DBS pointed out this could be misleading</a:t>
            </a:r>
          </a:p>
          <a:p>
            <a:pPr lvl="2"/>
            <a:r>
              <a:rPr lang="en-GB" dirty="0" smtClean="0"/>
              <a:t>Copies “On shelf” may be reserved and therefore not available to students</a:t>
            </a:r>
          </a:p>
          <a:p>
            <a:pPr lvl="2"/>
            <a:r>
              <a:rPr lang="en-GB" dirty="0" smtClean="0"/>
              <a:t>What about copies on order?</a:t>
            </a:r>
          </a:p>
          <a:p>
            <a:pPr lvl="1"/>
            <a:r>
              <a:rPr lang="en-GB" dirty="0" smtClean="0"/>
              <a:t>We agree! So we’ll be taking a good look at the display of Library holdings in the coming months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628800"/>
            <a:ext cx="3701117" cy="1316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476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So that’s the software sorted</a:t>
            </a:r>
            <a:br>
              <a:rPr lang="en-GB" dirty="0" smtClean="0"/>
            </a:br>
            <a:r>
              <a:rPr lang="en-GB" sz="1800" b="0" dirty="0" smtClean="0"/>
              <a:t>(Other systems such as </a:t>
            </a:r>
            <a:r>
              <a:rPr lang="en-GB" sz="1800" b="0" dirty="0" err="1" smtClean="0"/>
              <a:t>Rebus:list</a:t>
            </a:r>
            <a:r>
              <a:rPr lang="en-GB" sz="1800" b="0" dirty="0" smtClean="0"/>
              <a:t>, </a:t>
            </a:r>
            <a:r>
              <a:rPr lang="en-GB" sz="1800" b="0" dirty="0" err="1"/>
              <a:t>Talis</a:t>
            </a:r>
            <a:r>
              <a:rPr lang="en-GB" sz="1800" b="0" dirty="0"/>
              <a:t> </a:t>
            </a:r>
            <a:r>
              <a:rPr lang="en-GB" sz="1800" b="0" dirty="0" smtClean="0"/>
              <a:t>Aspire and </a:t>
            </a:r>
            <a:r>
              <a:rPr lang="en-GB" sz="1800" b="0" dirty="0"/>
              <a:t>Telstar are available )</a:t>
            </a:r>
          </a:p>
        </p:txBody>
      </p:sp>
    </p:spTree>
    <p:extLst>
      <p:ext uri="{BB962C8B-B14F-4D97-AF65-F5344CB8AC3E}">
        <p14:creationId xmlns:p14="http://schemas.microsoft.com/office/powerpoint/2010/main" val="5502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Now comes the hard </a:t>
            </a:r>
            <a:r>
              <a:rPr lang="en-GB" dirty="0" smtClean="0"/>
              <a:t>part!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Embedding </a:t>
            </a:r>
            <a:r>
              <a:rPr lang="en-GB" dirty="0"/>
              <a:t>into institutional </a:t>
            </a:r>
            <a:r>
              <a:rPr lang="en-GB" dirty="0" smtClean="0"/>
              <a:t>workflows</a:t>
            </a:r>
          </a:p>
          <a:p>
            <a:pPr lvl="1"/>
            <a:r>
              <a:rPr lang="en-GB" dirty="0" smtClean="0"/>
              <a:t>Who uploads/maintains the Reading Lists?</a:t>
            </a:r>
            <a:endParaRPr lang="en-GB" dirty="0"/>
          </a:p>
          <a:p>
            <a:r>
              <a:rPr lang="en-GB" dirty="0" smtClean="0"/>
              <a:t>Advocacy</a:t>
            </a:r>
          </a:p>
          <a:p>
            <a:pPr lvl="1"/>
            <a:r>
              <a:rPr lang="en-GB" dirty="0" smtClean="0"/>
              <a:t>Use every opportunity you can</a:t>
            </a:r>
          </a:p>
          <a:p>
            <a:pPr lvl="1"/>
            <a:r>
              <a:rPr lang="en-GB" dirty="0" smtClean="0"/>
              <a:t>What works for one group may not work for another</a:t>
            </a:r>
            <a:endParaRPr lang="en-GB" dirty="0"/>
          </a:p>
          <a:p>
            <a:r>
              <a:rPr lang="en-GB" dirty="0" smtClean="0"/>
              <a:t>Training and support</a:t>
            </a:r>
          </a:p>
          <a:p>
            <a:r>
              <a:rPr lang="en-GB" dirty="0" smtClean="0"/>
              <a:t>Keep monitoring progress with Reading Lists</a:t>
            </a:r>
          </a:p>
        </p:txBody>
      </p:sp>
    </p:spTree>
    <p:extLst>
      <p:ext uri="{BB962C8B-B14F-4D97-AF65-F5344CB8AC3E}">
        <p14:creationId xmlns:p14="http://schemas.microsoft.com/office/powerpoint/2010/main" val="345397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a Reading List?</a:t>
            </a:r>
          </a:p>
          <a:p>
            <a:pPr lvl="1"/>
            <a:r>
              <a:rPr lang="en-GB" dirty="0" smtClean="0"/>
              <a:t>How they vary and what are the issues with them</a:t>
            </a:r>
          </a:p>
          <a:p>
            <a:r>
              <a:rPr lang="en-GB" dirty="0" smtClean="0"/>
              <a:t>Developing a solution</a:t>
            </a:r>
          </a:p>
          <a:p>
            <a:pPr lvl="1"/>
            <a:r>
              <a:rPr lang="en-GB" dirty="0" smtClean="0"/>
              <a:t>What we did at Loughborough</a:t>
            </a:r>
          </a:p>
          <a:p>
            <a:r>
              <a:rPr lang="en-GB" dirty="0" smtClean="0"/>
              <a:t>Sharing our solution</a:t>
            </a:r>
          </a:p>
          <a:p>
            <a:pPr lvl="1"/>
            <a:r>
              <a:rPr lang="en-GB" dirty="0" smtClean="0"/>
              <a:t>Can bring benefits to all</a:t>
            </a:r>
          </a:p>
          <a:p>
            <a:r>
              <a:rPr lang="en-GB" dirty="0" smtClean="0"/>
              <a:t>Implementing at Dublin Business School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60516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Reading List?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list of resources (books, journals, AV material, websites, etc.) compiled by an academic to support students in their studies</a:t>
            </a:r>
          </a:p>
          <a:p>
            <a:pPr lvl="1"/>
            <a:r>
              <a:rPr lang="en-GB" dirty="0" smtClean="0"/>
              <a:t>Available in print, electronically or both</a:t>
            </a:r>
          </a:p>
          <a:p>
            <a:pPr lvl="1"/>
            <a:r>
              <a:rPr lang="en-GB" dirty="0" smtClean="0"/>
              <a:t>Typically organised alphabetically, chronologically, by subject or a combination of these</a:t>
            </a:r>
          </a:p>
          <a:p>
            <a:pPr lvl="1"/>
            <a:r>
              <a:rPr lang="en-GB" dirty="0" smtClean="0"/>
              <a:t>May include annotations from the academic (e.g. stating why a given resource should be read)</a:t>
            </a:r>
          </a:p>
        </p:txBody>
      </p:sp>
    </p:spTree>
    <p:extLst>
      <p:ext uri="{BB962C8B-B14F-4D97-AF65-F5344CB8AC3E}">
        <p14:creationId xmlns:p14="http://schemas.microsoft.com/office/powerpoint/2010/main" val="239941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Can vary dramatically in length!</a:t>
            </a:r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104552" y="1783967"/>
            <a:ext cx="0" cy="3542129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069035" y="1793270"/>
            <a:ext cx="0" cy="3542129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094662" y="1783968"/>
            <a:ext cx="0" cy="3542129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074882" y="1793272"/>
            <a:ext cx="0" cy="3542129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8055102" y="1793272"/>
            <a:ext cx="0" cy="3542129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088226" y="1793271"/>
            <a:ext cx="0" cy="3542129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088226" y="2427451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144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074882" y="356567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190</a:t>
            </a:r>
            <a:endParaRPr lang="en-GB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112681" y="1783969"/>
            <a:ext cx="0" cy="35421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968665" y="5326098"/>
            <a:ext cx="61926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1422" y="2051271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Engineering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965098" y="327456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Science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290821" y="4254924"/>
            <a:ext cx="1736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Arts and Social</a:t>
            </a:r>
          </a:p>
          <a:p>
            <a:r>
              <a:rPr lang="en-GB" dirty="0" smtClean="0"/>
              <a:t>Sciences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2114441" y="4681699"/>
            <a:ext cx="7018511" cy="369332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2112681" y="4208758"/>
            <a:ext cx="576064" cy="369332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2114442" y="1915315"/>
            <a:ext cx="70247" cy="369332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2114441" y="2420603"/>
            <a:ext cx="2878559" cy="369332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ectangle 20"/>
          <p:cNvSpPr/>
          <p:nvPr/>
        </p:nvSpPr>
        <p:spPr>
          <a:xfrm>
            <a:off x="2112681" y="3089903"/>
            <a:ext cx="144016" cy="369332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2112681" y="3564337"/>
            <a:ext cx="3888432" cy="369332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2256697" y="191531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6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2309968" y="308990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13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2756422" y="420875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63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2417242" y="5645488"/>
            <a:ext cx="383717" cy="369332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5366640" y="5646474"/>
            <a:ext cx="383717" cy="369332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2800959" y="5647460"/>
            <a:ext cx="173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Average length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5752745" y="5647460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Maximum length</a:t>
            </a:r>
            <a:endParaRPr lang="en-GB" dirty="0"/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1970501" y="2949834"/>
            <a:ext cx="14394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50994" y="4101962"/>
            <a:ext cx="15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435325" y="4311978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1,479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2492611" y="6276634"/>
            <a:ext cx="51912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Data generated December 2013 at Loughborough University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07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 with Reading Lists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Students struggle to locate resources on Reading Lists</a:t>
            </a:r>
          </a:p>
          <a:p>
            <a:r>
              <a:rPr lang="en-GB" dirty="0" smtClean="0"/>
              <a:t>Academics aren’t aware of how (or even if) their Reading Lists are being used</a:t>
            </a:r>
          </a:p>
          <a:p>
            <a:r>
              <a:rPr lang="en-GB" dirty="0" smtClean="0"/>
              <a:t>The Library can only provide access to resources it knows about</a:t>
            </a:r>
          </a:p>
          <a:p>
            <a:r>
              <a:rPr lang="en-GB" dirty="0" smtClean="0"/>
              <a:t>The institution’s reputation may suffer if Reading Lists aren’t doing their job!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030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Tackling the issues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Loughborough University’s Learning &amp; Teaching Committee were keen to address these issues</a:t>
            </a:r>
          </a:p>
          <a:p>
            <a:pPr lvl="1"/>
            <a:r>
              <a:rPr lang="en-GB" dirty="0" smtClean="0"/>
              <a:t>Library seen as central to providing a solution</a:t>
            </a:r>
          </a:p>
          <a:p>
            <a:pPr lvl="1"/>
            <a:r>
              <a:rPr lang="en-GB" dirty="0" smtClean="0"/>
              <a:t>In 1999 a web-based system was conceived to: </a:t>
            </a:r>
          </a:p>
          <a:p>
            <a:pPr lvl="2"/>
            <a:r>
              <a:rPr lang="en-GB" dirty="0" smtClean="0"/>
              <a:t>Allow academics to create and maintain online Reading Lists</a:t>
            </a:r>
          </a:p>
          <a:p>
            <a:pPr lvl="2"/>
            <a:r>
              <a:rPr lang="en-GB" dirty="0" smtClean="0"/>
              <a:t>Alert Library staff to changes made to Reading Lists</a:t>
            </a:r>
          </a:p>
          <a:p>
            <a:pPr lvl="2"/>
            <a:r>
              <a:rPr lang="en-GB" dirty="0" smtClean="0"/>
              <a:t>Enable students to browse and search for Reading Lists and link to related Library holdings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92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Developing a 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2000</a:t>
            </a:r>
          </a:p>
          <a:p>
            <a:pPr lvl="1"/>
            <a:r>
              <a:rPr lang="en-GB" dirty="0"/>
              <a:t>W</a:t>
            </a:r>
            <a:r>
              <a:rPr lang="en-GB" dirty="0" smtClean="0"/>
              <a:t>eb-based system launched at Loughborough</a:t>
            </a:r>
          </a:p>
          <a:p>
            <a:r>
              <a:rPr lang="en-GB" dirty="0" smtClean="0"/>
              <a:t>2002</a:t>
            </a:r>
          </a:p>
          <a:p>
            <a:pPr lvl="1"/>
            <a:r>
              <a:rPr lang="en-GB" dirty="0" smtClean="0"/>
              <a:t>Finally gave it a </a:t>
            </a:r>
            <a:r>
              <a:rPr lang="en-GB" dirty="0"/>
              <a:t>name: </a:t>
            </a:r>
            <a:r>
              <a:rPr lang="en-GB" b="1" dirty="0"/>
              <a:t>LORLS</a:t>
            </a:r>
            <a:r>
              <a:rPr lang="en-GB" dirty="0"/>
              <a:t> (Loughborough Online Reading List </a:t>
            </a:r>
            <a:r>
              <a:rPr lang="en-GB" dirty="0" smtClean="0"/>
              <a:t>System)</a:t>
            </a:r>
          </a:p>
          <a:p>
            <a:pPr lvl="1"/>
            <a:r>
              <a:rPr lang="en-GB" dirty="0" smtClean="0"/>
              <a:t>Made it available </a:t>
            </a:r>
            <a:r>
              <a:rPr lang="en-GB" dirty="0"/>
              <a:t>as open source after other institutions expressed interest </a:t>
            </a:r>
            <a:r>
              <a:rPr lang="en-GB" dirty="0" smtClean="0"/>
              <a:t>in it</a:t>
            </a:r>
          </a:p>
          <a:p>
            <a:r>
              <a:rPr lang="en-GB" dirty="0" smtClean="0"/>
              <a:t>2007</a:t>
            </a:r>
          </a:p>
          <a:p>
            <a:pPr lvl="1"/>
            <a:r>
              <a:rPr lang="en-GB" dirty="0" smtClean="0"/>
              <a:t>Decided </a:t>
            </a:r>
            <a:r>
              <a:rPr lang="en-GB" dirty="0"/>
              <a:t>to re-develop </a:t>
            </a:r>
            <a:r>
              <a:rPr lang="en-GB" dirty="0" smtClean="0"/>
              <a:t>the system</a:t>
            </a:r>
          </a:p>
          <a:p>
            <a:r>
              <a:rPr lang="en-GB" dirty="0" smtClean="0"/>
              <a:t>2010-14</a:t>
            </a:r>
          </a:p>
          <a:p>
            <a:pPr lvl="1"/>
            <a:r>
              <a:rPr lang="en-GB" dirty="0" smtClean="0"/>
              <a:t>Launch and ongoing development of latest versions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29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/>
          <a:lstStyle/>
          <a:p>
            <a:r>
              <a:rPr lang="en-GB" dirty="0" smtClean="0"/>
              <a:t>A brief view of LORLS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195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Student view of LORLS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49538" cy="4525963"/>
          </a:xfrm>
        </p:spPr>
        <p:txBody>
          <a:bodyPr>
            <a:normAutofit/>
          </a:bodyPr>
          <a:lstStyle/>
          <a:p>
            <a:r>
              <a:rPr lang="en-GB" sz="3000" dirty="0"/>
              <a:t>Browse or search for </a:t>
            </a:r>
            <a:r>
              <a:rPr lang="en-GB" sz="3000" dirty="0" smtClean="0"/>
              <a:t>Reading Lists</a:t>
            </a:r>
            <a:endParaRPr lang="en-GB" sz="3000" dirty="0"/>
          </a:p>
          <a:p>
            <a:r>
              <a:rPr lang="en-GB" sz="3000" dirty="0"/>
              <a:t>Standard citation format (Harvard UK)</a:t>
            </a:r>
          </a:p>
          <a:p>
            <a:r>
              <a:rPr lang="en-GB" sz="3000" dirty="0" smtClean="0"/>
              <a:t>Library </a:t>
            </a:r>
            <a:r>
              <a:rPr lang="en-GB" sz="3000" dirty="0"/>
              <a:t>holdings displayed</a:t>
            </a:r>
          </a:p>
          <a:p>
            <a:r>
              <a:rPr lang="en-GB" sz="3000" dirty="0" smtClean="0"/>
              <a:t>Book </a:t>
            </a:r>
            <a:r>
              <a:rPr lang="en-GB" sz="3000" dirty="0"/>
              <a:t>covers via GoogleBooks</a:t>
            </a:r>
          </a:p>
          <a:p>
            <a:r>
              <a:rPr lang="en-GB" dirty="0" smtClean="0"/>
              <a:t>Can like/dislike items</a:t>
            </a:r>
            <a:endParaRPr lang="en-GB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700808"/>
            <a:ext cx="2592288" cy="2043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3068960"/>
            <a:ext cx="2592288" cy="2043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4850" y="4437112"/>
            <a:ext cx="2592288" cy="2043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021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645</TotalTime>
  <Words>675</Words>
  <Application>Microsoft Office PowerPoint</Application>
  <PresentationFormat>On-screen Show (4:3)</PresentationFormat>
  <Paragraphs>105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Theme</vt:lpstr>
      <vt:lpstr>The Reading List Challenge: Implementing the Loughborough Online Reading List System (LORLS)</vt:lpstr>
      <vt:lpstr>Content</vt:lpstr>
      <vt:lpstr>What is a Reading List?</vt:lpstr>
      <vt:lpstr>Can vary dramatically in length!</vt:lpstr>
      <vt:lpstr>Issues with Reading Lists</vt:lpstr>
      <vt:lpstr>Tackling the issues </vt:lpstr>
      <vt:lpstr>Developing a solution</vt:lpstr>
      <vt:lpstr>A brief view of LORLS</vt:lpstr>
      <vt:lpstr>Student view of LORLS</vt:lpstr>
      <vt:lpstr>Academic view of LORLS</vt:lpstr>
      <vt:lpstr>Library view of LORLS</vt:lpstr>
      <vt:lpstr>Sharing our solution</vt:lpstr>
      <vt:lpstr>Benefits of open source</vt:lpstr>
      <vt:lpstr>Working with DBS</vt:lpstr>
      <vt:lpstr>Example DBS feedback</vt:lpstr>
      <vt:lpstr>So that’s the software sorted (Other systems such as Rebus:list, Talis Aspire and Telstar are available )</vt:lpstr>
      <vt:lpstr>Now comes the hard part!</vt:lpstr>
    </vt:vector>
  </TitlesOfParts>
  <Company>Loughborough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Reading List Challenge: Implementing Loughborough Online Reading List Software (LORLS)</dc:title>
  <dc:creator>Staff/Research Student</dc:creator>
  <cp:lastModifiedBy>Staff/Research Student</cp:lastModifiedBy>
  <cp:revision>53</cp:revision>
  <cp:lastPrinted>2014-06-05T16:17:16Z</cp:lastPrinted>
  <dcterms:created xsi:type="dcterms:W3CDTF">2014-05-22T11:01:02Z</dcterms:created>
  <dcterms:modified xsi:type="dcterms:W3CDTF">2014-06-16T10:14:43Z</dcterms:modified>
</cp:coreProperties>
</file>