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 id="259" r:id="rId3"/>
    <p:sldId id="258" r:id="rId4"/>
    <p:sldId id="261" r:id="rId5"/>
    <p:sldId id="260" r:id="rId6"/>
    <p:sldId id="262" r:id="rId7"/>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77" d="100"/>
          <a:sy n="77" d="100"/>
        </p:scale>
        <p:origin x="-23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05D38C2-056F-4D8D-9857-2C8478F02ED4}" type="slidenum">
              <a:rPr lang="en-GB"/>
              <a:pPr/>
              <a:t>‹#›</a:t>
            </a:fld>
            <a:endParaRPr lang="en-GB"/>
          </a:p>
        </p:txBody>
      </p:sp>
    </p:spTree>
    <p:extLst>
      <p:ext uri="{BB962C8B-B14F-4D97-AF65-F5344CB8AC3E}">
        <p14:creationId xmlns:p14="http://schemas.microsoft.com/office/powerpoint/2010/main" val="1898967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FC03776-F097-4202-8D75-417167559858}" type="slidenum">
              <a:rPr lang="en-GB"/>
              <a:pPr/>
              <a:t>‹#›</a:t>
            </a:fld>
            <a:endParaRPr lang="en-GB"/>
          </a:p>
        </p:txBody>
      </p:sp>
    </p:spTree>
    <p:extLst>
      <p:ext uri="{BB962C8B-B14F-4D97-AF65-F5344CB8AC3E}">
        <p14:creationId xmlns:p14="http://schemas.microsoft.com/office/powerpoint/2010/main" val="511734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
            <a:ext cx="213360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04800" y="762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B81C1013-D1DC-48C0-9CD2-2B5939C148E9}" type="slidenum">
              <a:rPr lang="en-GB"/>
              <a:pPr/>
              <a:t>‹#›</a:t>
            </a:fld>
            <a:endParaRPr lang="en-GB"/>
          </a:p>
        </p:txBody>
      </p:sp>
    </p:spTree>
    <p:extLst>
      <p:ext uri="{BB962C8B-B14F-4D97-AF65-F5344CB8AC3E}">
        <p14:creationId xmlns:p14="http://schemas.microsoft.com/office/powerpoint/2010/main" val="1505431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73B7DB26-59AC-4C48-A8C8-8BFFCD8B2607}" type="slidenum">
              <a:rPr lang="en-GB"/>
              <a:pPr/>
              <a:t>‹#›</a:t>
            </a:fld>
            <a:endParaRPr lang="en-GB"/>
          </a:p>
        </p:txBody>
      </p:sp>
    </p:spTree>
    <p:extLst>
      <p:ext uri="{BB962C8B-B14F-4D97-AF65-F5344CB8AC3E}">
        <p14:creationId xmlns:p14="http://schemas.microsoft.com/office/powerpoint/2010/main" val="2413355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85479D3-6929-43CE-A20C-80990B624592}" type="slidenum">
              <a:rPr lang="en-GB"/>
              <a:pPr/>
              <a:t>‹#›</a:t>
            </a:fld>
            <a:endParaRPr lang="en-GB"/>
          </a:p>
        </p:txBody>
      </p:sp>
    </p:spTree>
    <p:extLst>
      <p:ext uri="{BB962C8B-B14F-4D97-AF65-F5344CB8AC3E}">
        <p14:creationId xmlns:p14="http://schemas.microsoft.com/office/powerpoint/2010/main" val="1592573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04800" y="1447800"/>
            <a:ext cx="4191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447800"/>
            <a:ext cx="4191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363FF3B-406A-45D6-8890-B213C4D3E1C7}" type="slidenum">
              <a:rPr lang="en-GB"/>
              <a:pPr/>
              <a:t>‹#›</a:t>
            </a:fld>
            <a:endParaRPr lang="en-GB"/>
          </a:p>
        </p:txBody>
      </p:sp>
    </p:spTree>
    <p:extLst>
      <p:ext uri="{BB962C8B-B14F-4D97-AF65-F5344CB8AC3E}">
        <p14:creationId xmlns:p14="http://schemas.microsoft.com/office/powerpoint/2010/main" val="3687552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EA10ECFA-A262-4050-8181-BEB7EDF3885C}" type="slidenum">
              <a:rPr lang="en-GB"/>
              <a:pPr/>
              <a:t>‹#›</a:t>
            </a:fld>
            <a:endParaRPr lang="en-GB"/>
          </a:p>
        </p:txBody>
      </p:sp>
    </p:spTree>
    <p:extLst>
      <p:ext uri="{BB962C8B-B14F-4D97-AF65-F5344CB8AC3E}">
        <p14:creationId xmlns:p14="http://schemas.microsoft.com/office/powerpoint/2010/main" val="256238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CD7BF6BF-662E-41D1-A3BD-CCF490E3D0C1}" type="slidenum">
              <a:rPr lang="en-GB"/>
              <a:pPr/>
              <a:t>‹#›</a:t>
            </a:fld>
            <a:endParaRPr lang="en-GB"/>
          </a:p>
        </p:txBody>
      </p:sp>
    </p:spTree>
    <p:extLst>
      <p:ext uri="{BB962C8B-B14F-4D97-AF65-F5344CB8AC3E}">
        <p14:creationId xmlns:p14="http://schemas.microsoft.com/office/powerpoint/2010/main" val="3167063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6E2D58D9-576E-47AE-8A06-D260FE3FA9D2}" type="slidenum">
              <a:rPr lang="en-GB"/>
              <a:pPr/>
              <a:t>‹#›</a:t>
            </a:fld>
            <a:endParaRPr lang="en-GB"/>
          </a:p>
        </p:txBody>
      </p:sp>
    </p:spTree>
    <p:extLst>
      <p:ext uri="{BB962C8B-B14F-4D97-AF65-F5344CB8AC3E}">
        <p14:creationId xmlns:p14="http://schemas.microsoft.com/office/powerpoint/2010/main" val="565088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E0558FD0-EF48-43DE-B971-88E5DB2A9086}" type="slidenum">
              <a:rPr lang="en-GB"/>
              <a:pPr/>
              <a:t>‹#›</a:t>
            </a:fld>
            <a:endParaRPr lang="en-GB"/>
          </a:p>
        </p:txBody>
      </p:sp>
    </p:spTree>
    <p:extLst>
      <p:ext uri="{BB962C8B-B14F-4D97-AF65-F5344CB8AC3E}">
        <p14:creationId xmlns:p14="http://schemas.microsoft.com/office/powerpoint/2010/main" val="698521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4F179426-7B47-4DBB-B094-D09B44D2EF84}" type="slidenum">
              <a:rPr lang="en-GB"/>
              <a:pPr/>
              <a:t>‹#›</a:t>
            </a:fld>
            <a:endParaRPr lang="en-GB"/>
          </a:p>
        </p:txBody>
      </p:sp>
    </p:spTree>
    <p:extLst>
      <p:ext uri="{BB962C8B-B14F-4D97-AF65-F5344CB8AC3E}">
        <p14:creationId xmlns:p14="http://schemas.microsoft.com/office/powerpoint/2010/main" val="2525880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descr="&#10;design1bg.gif                                                  000BA41DSte's New G4                   BBA73AED:"/>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32" name="Rectangle 8"/>
          <p:cNvSpPr>
            <a:spLocks noGrp="1" noChangeArrowheads="1"/>
          </p:cNvSpPr>
          <p:nvPr>
            <p:ph type="title"/>
          </p:nvPr>
        </p:nvSpPr>
        <p:spPr bwMode="auto">
          <a:xfrm>
            <a:off x="304800" y="76200"/>
            <a:ext cx="8534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33" name="Rectangle 9"/>
          <p:cNvSpPr>
            <a:spLocks noGrp="1" noChangeArrowheads="1"/>
          </p:cNvSpPr>
          <p:nvPr>
            <p:ph type="body" idx="1"/>
          </p:nvPr>
        </p:nvSpPr>
        <p:spPr bwMode="auto">
          <a:xfrm>
            <a:off x="304800" y="1447800"/>
            <a:ext cx="8534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p:txBody>
      </p:sp>
      <p:sp>
        <p:nvSpPr>
          <p:cNvPr id="1034" name="Rectangle 10"/>
          <p:cNvSpPr>
            <a:spLocks noGrp="1" noChangeArrowheads="1"/>
          </p:cNvSpPr>
          <p:nvPr>
            <p:ph type="dt" sz="half" idx="2"/>
          </p:nvPr>
        </p:nvSpPr>
        <p:spPr bwMode="auto">
          <a:xfrm>
            <a:off x="1066800" y="62484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solidFill>
                  <a:schemeClr val="tx2"/>
                </a:solidFill>
                <a:latin typeface="+mn-lt"/>
              </a:defRPr>
            </a:lvl1pPr>
          </a:lstStyle>
          <a:p>
            <a:endParaRPr lang="en-GB"/>
          </a:p>
        </p:txBody>
      </p:sp>
      <p:sp>
        <p:nvSpPr>
          <p:cNvPr id="1035" name="Rectangle 11"/>
          <p:cNvSpPr>
            <a:spLocks noGrp="1" noChangeArrowheads="1"/>
          </p:cNvSpPr>
          <p:nvPr>
            <p:ph type="ftr" sz="quarter" idx="3"/>
          </p:nvPr>
        </p:nvSpPr>
        <p:spPr bwMode="auto">
          <a:xfrm>
            <a:off x="2438400" y="6248400"/>
            <a:ext cx="419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solidFill>
                  <a:schemeClr val="tx2"/>
                </a:solidFill>
                <a:latin typeface="+mn-lt"/>
              </a:defRPr>
            </a:lvl1pPr>
          </a:lstStyle>
          <a:p>
            <a:endParaRPr lang="en-GB"/>
          </a:p>
        </p:txBody>
      </p:sp>
      <p:sp>
        <p:nvSpPr>
          <p:cNvPr id="1036" name="Rectangle 12"/>
          <p:cNvSpPr>
            <a:spLocks noGrp="1" noChangeArrowheads="1"/>
          </p:cNvSpPr>
          <p:nvPr>
            <p:ph type="sldNum" sz="quarter" idx="4"/>
          </p:nvPr>
        </p:nvSpPr>
        <p:spPr bwMode="auto">
          <a:xfrm>
            <a:off x="304800" y="6248400"/>
            <a:ext cx="60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solidFill>
                  <a:schemeClr val="tx2"/>
                </a:solidFill>
                <a:latin typeface="+mn-lt"/>
              </a:defRPr>
            </a:lvl1pPr>
          </a:lstStyle>
          <a:p>
            <a:fld id="{D52FD515-DBA7-42CA-A30A-A90654816956}"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2800">
          <a:solidFill>
            <a:schemeClr val="tx2"/>
          </a:solidFill>
          <a:latin typeface="+mj-lt"/>
          <a:ea typeface="+mj-ea"/>
          <a:cs typeface="+mj-cs"/>
        </a:defRPr>
      </a:lvl1pPr>
      <a:lvl2pPr algn="ctr" rtl="0" eaLnBrk="1" fontAlgn="base" hangingPunct="1">
        <a:spcBef>
          <a:spcPct val="0"/>
        </a:spcBef>
        <a:spcAft>
          <a:spcPct val="0"/>
        </a:spcAft>
        <a:defRPr sz="2800">
          <a:solidFill>
            <a:schemeClr val="tx2"/>
          </a:solidFill>
          <a:latin typeface="Arial Black" charset="0"/>
        </a:defRPr>
      </a:lvl2pPr>
      <a:lvl3pPr algn="ctr" rtl="0" eaLnBrk="1" fontAlgn="base" hangingPunct="1">
        <a:spcBef>
          <a:spcPct val="0"/>
        </a:spcBef>
        <a:spcAft>
          <a:spcPct val="0"/>
        </a:spcAft>
        <a:defRPr sz="2800">
          <a:solidFill>
            <a:schemeClr val="tx2"/>
          </a:solidFill>
          <a:latin typeface="Arial Black" charset="0"/>
        </a:defRPr>
      </a:lvl3pPr>
      <a:lvl4pPr algn="ctr" rtl="0" eaLnBrk="1" fontAlgn="base" hangingPunct="1">
        <a:spcBef>
          <a:spcPct val="0"/>
        </a:spcBef>
        <a:spcAft>
          <a:spcPct val="0"/>
        </a:spcAft>
        <a:defRPr sz="2800">
          <a:solidFill>
            <a:schemeClr val="tx2"/>
          </a:solidFill>
          <a:latin typeface="Arial Black" charset="0"/>
        </a:defRPr>
      </a:lvl4pPr>
      <a:lvl5pPr algn="ctr" rtl="0" eaLnBrk="1" fontAlgn="base" hangingPunct="1">
        <a:spcBef>
          <a:spcPct val="0"/>
        </a:spcBef>
        <a:spcAft>
          <a:spcPct val="0"/>
        </a:spcAft>
        <a:defRPr sz="2800">
          <a:solidFill>
            <a:schemeClr val="tx2"/>
          </a:solidFill>
          <a:latin typeface="Arial Black" charset="0"/>
        </a:defRPr>
      </a:lvl5pPr>
      <a:lvl6pPr marL="457200" algn="ctr" rtl="0" eaLnBrk="1" fontAlgn="base" hangingPunct="1">
        <a:spcBef>
          <a:spcPct val="0"/>
        </a:spcBef>
        <a:spcAft>
          <a:spcPct val="0"/>
        </a:spcAft>
        <a:defRPr sz="2800">
          <a:solidFill>
            <a:schemeClr val="tx2"/>
          </a:solidFill>
          <a:latin typeface="Arial Black" charset="0"/>
        </a:defRPr>
      </a:lvl6pPr>
      <a:lvl7pPr marL="914400" algn="ctr" rtl="0" eaLnBrk="1" fontAlgn="base" hangingPunct="1">
        <a:spcBef>
          <a:spcPct val="0"/>
        </a:spcBef>
        <a:spcAft>
          <a:spcPct val="0"/>
        </a:spcAft>
        <a:defRPr sz="2800">
          <a:solidFill>
            <a:schemeClr val="tx2"/>
          </a:solidFill>
          <a:latin typeface="Arial Black" charset="0"/>
        </a:defRPr>
      </a:lvl7pPr>
      <a:lvl8pPr marL="1371600" algn="ctr" rtl="0" eaLnBrk="1" fontAlgn="base" hangingPunct="1">
        <a:spcBef>
          <a:spcPct val="0"/>
        </a:spcBef>
        <a:spcAft>
          <a:spcPct val="0"/>
        </a:spcAft>
        <a:defRPr sz="2800">
          <a:solidFill>
            <a:schemeClr val="tx2"/>
          </a:solidFill>
          <a:latin typeface="Arial Black" charset="0"/>
        </a:defRPr>
      </a:lvl8pPr>
      <a:lvl9pPr marL="1828800" algn="ctr" rtl="0" eaLnBrk="1" fontAlgn="base" hangingPunct="1">
        <a:spcBef>
          <a:spcPct val="0"/>
        </a:spcBef>
        <a:spcAft>
          <a:spcPct val="0"/>
        </a:spcAft>
        <a:defRPr sz="2800">
          <a:solidFill>
            <a:schemeClr val="tx2"/>
          </a:solidFill>
          <a:latin typeface="Arial Black" charset="0"/>
        </a:defRPr>
      </a:lvl9pPr>
    </p:titleStyle>
    <p:bodyStyle>
      <a:lvl1pPr marL="342900" indent="-342900" algn="l" rtl="0" eaLnBrk="1" fontAlgn="base" hangingPunct="1">
        <a:spcBef>
          <a:spcPct val="20000"/>
        </a:spcBef>
        <a:spcAft>
          <a:spcPct val="0"/>
        </a:spcAft>
        <a:buClr>
          <a:schemeClr val="accent2"/>
        </a:buClr>
        <a:buFont typeface="Wingdings"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Font typeface="Wingdings" charset="2"/>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Font typeface="Wingdings" charset="2"/>
        <a:buChar char="§"/>
        <a:defRPr sz="2000">
          <a:solidFill>
            <a:schemeClr val="tx1"/>
          </a:solidFill>
          <a:latin typeface="+mn-lt"/>
        </a:defRPr>
      </a:lvl3pPr>
      <a:lvl4pPr marL="1600200" indent="-228600" algn="l" rtl="0" eaLnBrk="1" fontAlgn="base" hangingPunct="1">
        <a:spcBef>
          <a:spcPct val="20000"/>
        </a:spcBef>
        <a:spcAft>
          <a:spcPct val="0"/>
        </a:spcAft>
        <a:buClr>
          <a:schemeClr val="accent2"/>
        </a:buClr>
        <a:buFont typeface="Wingdings" charset="2"/>
        <a:buChar char="§"/>
        <a:defRPr>
          <a:solidFill>
            <a:schemeClr val="tx1"/>
          </a:solidFill>
          <a:latin typeface="+mn-lt"/>
        </a:defRPr>
      </a:lvl4pPr>
      <a:lvl5pPr marL="2057400" indent="-228600" algn="l" rtl="0" eaLnBrk="1" fontAlgn="base" hangingPunct="1">
        <a:spcBef>
          <a:spcPct val="20000"/>
        </a:spcBef>
        <a:spcAft>
          <a:spcPct val="0"/>
        </a:spcAft>
        <a:defRPr sz="2000">
          <a:solidFill>
            <a:schemeClr val="tx1"/>
          </a:solidFill>
          <a:latin typeface="+mn-lt"/>
        </a:defRPr>
      </a:lvl5pPr>
      <a:lvl6pPr marL="2514600" indent="-228600" algn="l" rtl="0" eaLnBrk="1" fontAlgn="base" hangingPunct="1">
        <a:spcBef>
          <a:spcPct val="20000"/>
        </a:spcBef>
        <a:spcAft>
          <a:spcPct val="0"/>
        </a:spcAft>
        <a:defRPr sz="2000">
          <a:solidFill>
            <a:schemeClr val="tx1"/>
          </a:solidFill>
          <a:latin typeface="+mn-lt"/>
        </a:defRPr>
      </a:lvl6pPr>
      <a:lvl7pPr marL="2971800" indent="-228600" algn="l" rtl="0" eaLnBrk="1" fontAlgn="base" hangingPunct="1">
        <a:spcBef>
          <a:spcPct val="20000"/>
        </a:spcBef>
        <a:spcAft>
          <a:spcPct val="0"/>
        </a:spcAft>
        <a:defRPr sz="2000">
          <a:solidFill>
            <a:schemeClr val="tx1"/>
          </a:solidFill>
          <a:latin typeface="+mn-lt"/>
        </a:defRPr>
      </a:lvl7pPr>
      <a:lvl8pPr marL="3429000" indent="-228600" algn="l" rtl="0" eaLnBrk="1" fontAlgn="base" hangingPunct="1">
        <a:spcBef>
          <a:spcPct val="20000"/>
        </a:spcBef>
        <a:spcAft>
          <a:spcPct val="0"/>
        </a:spcAft>
        <a:defRPr sz="2000">
          <a:solidFill>
            <a:schemeClr val="tx1"/>
          </a:solidFill>
          <a:latin typeface="+mn-lt"/>
        </a:defRPr>
      </a:lvl8pPr>
      <a:lvl9pPr marL="3886200" indent="-228600" algn="l" rtl="0" eaLnBrk="1" fontAlgn="base" hangingPunct="1">
        <a:spcBef>
          <a:spcPct val="20000"/>
        </a:spcBef>
        <a:spcAft>
          <a:spcPct val="0"/>
        </a:spcAft>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epsrc.ac.uk/about/standards/researchdata/Pages/policyframework.aspx" TargetMode="External"/><Relationship Id="rId2" Type="http://schemas.openxmlformats.org/officeDocument/2006/relationships/hyperlink" Target="http://www.rcuk.ac.uk/research/Pages/DataPolicy.aspx" TargetMode="External"/><Relationship Id="rId1" Type="http://schemas.openxmlformats.org/officeDocument/2006/relationships/slideLayout" Target="../slideLayouts/slideLayout2.xml"/><Relationship Id="rId5" Type="http://schemas.openxmlformats.org/officeDocument/2006/relationships/hyperlink" Target="http://www.lboro.ac.uk/services/library/research/" TargetMode="External"/><Relationship Id="rId4" Type="http://schemas.openxmlformats.org/officeDocument/2006/relationships/hyperlink" Target="http://www.lboro.ac.uk/research/offcampus/rdm.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154559"/>
          </a:xfrm>
        </p:spPr>
        <p:txBody>
          <a:bodyPr/>
          <a:lstStyle/>
          <a:p>
            <a:r>
              <a:rPr lang="en-GB" dirty="0" smtClean="0"/>
              <a:t>An introduction to Research Data </a:t>
            </a:r>
            <a:r>
              <a:rPr lang="en-GB" dirty="0"/>
              <a:t>M</a:t>
            </a:r>
            <a:r>
              <a:rPr lang="en-GB" dirty="0" smtClean="0"/>
              <a:t>anagement</a:t>
            </a:r>
            <a:endParaRPr lang="en-GB" dirty="0"/>
          </a:p>
        </p:txBody>
      </p:sp>
      <p:sp>
        <p:nvSpPr>
          <p:cNvPr id="3" name="Subtitle 2"/>
          <p:cNvSpPr>
            <a:spLocks noGrp="1"/>
          </p:cNvSpPr>
          <p:nvPr>
            <p:ph type="subTitle" idx="1"/>
          </p:nvPr>
        </p:nvSpPr>
        <p:spPr/>
        <p:txBody>
          <a:bodyPr/>
          <a:lstStyle/>
          <a:p>
            <a:r>
              <a:rPr lang="en-GB" sz="2400" dirty="0" smtClean="0"/>
              <a:t>Loughborough University Research Office</a:t>
            </a:r>
            <a:endParaRPr lang="en-GB" sz="2400" dirty="0"/>
          </a:p>
        </p:txBody>
      </p:sp>
    </p:spTree>
    <p:extLst>
      <p:ext uri="{BB962C8B-B14F-4D97-AF65-F5344CB8AC3E}">
        <p14:creationId xmlns:p14="http://schemas.microsoft.com/office/powerpoint/2010/main" val="77893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Research Data Management?</a:t>
            </a:r>
            <a:endParaRPr lang="en-GB" dirty="0"/>
          </a:p>
        </p:txBody>
      </p:sp>
      <p:sp>
        <p:nvSpPr>
          <p:cNvPr id="3" name="Content Placeholder 2"/>
          <p:cNvSpPr>
            <a:spLocks noGrp="1"/>
          </p:cNvSpPr>
          <p:nvPr>
            <p:ph idx="1"/>
          </p:nvPr>
        </p:nvSpPr>
        <p:spPr/>
        <p:txBody>
          <a:bodyPr/>
          <a:lstStyle/>
          <a:p>
            <a:pPr marL="0" indent="0">
              <a:buNone/>
            </a:pPr>
            <a:r>
              <a:rPr lang="en-GB" sz="2400" dirty="0" smtClean="0"/>
              <a:t>Research Data Management (RDM) is the curation of research data thought its lifecycle. Good research data management practice allows reliable verification of results and permits new and innovative research built on existing information.</a:t>
            </a:r>
            <a:endParaRPr lang="en-GB" sz="2400" dirty="0"/>
          </a:p>
        </p:txBody>
      </p:sp>
    </p:spTree>
    <p:extLst>
      <p:ext uri="{BB962C8B-B14F-4D97-AF65-F5344CB8AC3E}">
        <p14:creationId xmlns:p14="http://schemas.microsoft.com/office/powerpoint/2010/main" val="556029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Funders’ </a:t>
            </a:r>
            <a:r>
              <a:rPr lang="en-GB" dirty="0" smtClean="0"/>
              <a:t>Expectations</a:t>
            </a:r>
            <a:endParaRPr lang="en-GB" dirty="0"/>
          </a:p>
        </p:txBody>
      </p:sp>
      <p:sp>
        <p:nvSpPr>
          <p:cNvPr id="3" name="Content Placeholder 2"/>
          <p:cNvSpPr>
            <a:spLocks noGrp="1"/>
          </p:cNvSpPr>
          <p:nvPr>
            <p:ph idx="1"/>
          </p:nvPr>
        </p:nvSpPr>
        <p:spPr/>
        <p:txBody>
          <a:bodyPr/>
          <a:lstStyle/>
          <a:p>
            <a:pPr marL="0" lvl="0" indent="0">
              <a:buNone/>
            </a:pPr>
            <a:r>
              <a:rPr lang="en-GB" sz="2000" dirty="0"/>
              <a:t>Research </a:t>
            </a:r>
            <a:r>
              <a:rPr lang="en-GB" sz="2000" dirty="0" smtClean="0"/>
              <a:t>Funders’ </a:t>
            </a:r>
            <a:r>
              <a:rPr lang="en-GB" sz="2000" dirty="0"/>
              <a:t>data policies </a:t>
            </a:r>
            <a:r>
              <a:rPr lang="en-GB" sz="2000" dirty="0" smtClean="0"/>
              <a:t>set expectations for the management and public availability of research data. RCUK’s seven common principles in brief are:</a:t>
            </a:r>
          </a:p>
          <a:p>
            <a:pPr marL="514350" indent="-514350">
              <a:buFont typeface="+mj-lt"/>
              <a:buAutoNum type="arabicPeriod"/>
            </a:pPr>
            <a:r>
              <a:rPr lang="en-GB" sz="1800" dirty="0" smtClean="0"/>
              <a:t>Make data openly available where possible</a:t>
            </a:r>
          </a:p>
          <a:p>
            <a:pPr marL="514350" indent="-514350">
              <a:buFont typeface="+mj-lt"/>
              <a:buAutoNum type="arabicPeriod"/>
            </a:pPr>
            <a:r>
              <a:rPr lang="en-GB" sz="1800" dirty="0" smtClean="0"/>
              <a:t>Have policies and plans for research data and preserve data with long-term value</a:t>
            </a:r>
          </a:p>
          <a:p>
            <a:pPr marL="514350" indent="-514350">
              <a:buFont typeface="+mj-lt"/>
              <a:buAutoNum type="arabicPeriod"/>
            </a:pPr>
            <a:r>
              <a:rPr lang="en-GB" sz="1800" dirty="0" smtClean="0"/>
              <a:t>Provide sufficient metadata for discovery and provide information on access to data in publications</a:t>
            </a:r>
          </a:p>
          <a:p>
            <a:pPr marL="514350" indent="-514350">
              <a:buFont typeface="+mj-lt"/>
              <a:buAutoNum type="arabicPeriod"/>
            </a:pPr>
            <a:r>
              <a:rPr lang="en-GB" sz="1800" dirty="0" smtClean="0"/>
              <a:t>Consider legal, ethical and commercial constraints on release of research data</a:t>
            </a:r>
          </a:p>
          <a:p>
            <a:pPr marL="514350" indent="-514350">
              <a:buFont typeface="+mj-lt"/>
              <a:buAutoNum type="arabicPeriod"/>
            </a:pPr>
            <a:r>
              <a:rPr lang="en-GB" sz="1800" dirty="0" smtClean="0"/>
              <a:t>Protect the efforts of research data creators with appropriate embargoes </a:t>
            </a:r>
          </a:p>
          <a:p>
            <a:pPr marL="514350" indent="-514350">
              <a:buFont typeface="+mj-lt"/>
              <a:buAutoNum type="arabicPeriod"/>
            </a:pPr>
            <a:r>
              <a:rPr lang="en-GB" sz="1800" dirty="0" smtClean="0"/>
              <a:t>Acknowledge the source of research datasets and abide by the terms and conditions of use</a:t>
            </a:r>
          </a:p>
          <a:p>
            <a:pPr marL="514350" indent="-514350">
              <a:buFont typeface="+mj-lt"/>
              <a:buAutoNum type="arabicPeriod"/>
            </a:pPr>
            <a:r>
              <a:rPr lang="en-GB" sz="1800" dirty="0" smtClean="0"/>
              <a:t>Ensure cost-effective use of public funds for RDM</a:t>
            </a:r>
          </a:p>
          <a:p>
            <a:pPr marL="514350" indent="-514350">
              <a:buFont typeface="+mj-lt"/>
              <a:buAutoNum type="arabicPeriod"/>
            </a:pPr>
            <a:endParaRPr lang="en-GB" dirty="0"/>
          </a:p>
        </p:txBody>
      </p:sp>
    </p:spTree>
    <p:extLst>
      <p:ext uri="{BB962C8B-B14F-4D97-AF65-F5344CB8AC3E}">
        <p14:creationId xmlns:p14="http://schemas.microsoft.com/office/powerpoint/2010/main" val="718854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RDM at Loughborough University</a:t>
            </a:r>
            <a:endParaRPr lang="en-GB" dirty="0"/>
          </a:p>
        </p:txBody>
      </p:sp>
      <p:sp>
        <p:nvSpPr>
          <p:cNvPr id="3" name="Content Placeholder 2"/>
          <p:cNvSpPr>
            <a:spLocks noGrp="1"/>
          </p:cNvSpPr>
          <p:nvPr>
            <p:ph idx="1"/>
          </p:nvPr>
        </p:nvSpPr>
        <p:spPr/>
        <p:txBody>
          <a:bodyPr/>
          <a:lstStyle/>
          <a:p>
            <a:pPr marL="0" indent="0">
              <a:buNone/>
            </a:pPr>
            <a:r>
              <a:rPr lang="en-GB" sz="2000" dirty="0" smtClean="0"/>
              <a:t>A RDM Steering Committee comprising Senior </a:t>
            </a:r>
            <a:r>
              <a:rPr lang="en-GB" sz="2000" dirty="0"/>
              <a:t>M</a:t>
            </a:r>
            <a:r>
              <a:rPr lang="en-GB" sz="2000" dirty="0" smtClean="0"/>
              <a:t>anagers, Academics and Professional Support Staff are considering RDM services and support in response to </a:t>
            </a:r>
            <a:r>
              <a:rPr lang="en-GB" sz="2000" dirty="0" smtClean="0"/>
              <a:t>funders’ </a:t>
            </a:r>
            <a:r>
              <a:rPr lang="en-GB" sz="2000" dirty="0" smtClean="0"/>
              <a:t>requirements including:</a:t>
            </a:r>
          </a:p>
          <a:p>
            <a:pPr lvl="1"/>
            <a:r>
              <a:rPr lang="en-GB" sz="1800" dirty="0" smtClean="0"/>
              <a:t>Development of </a:t>
            </a:r>
            <a:r>
              <a:rPr lang="en-GB" sz="1800" dirty="0" smtClean="0"/>
              <a:t>a RDM policy</a:t>
            </a:r>
          </a:p>
          <a:p>
            <a:pPr lvl="1"/>
            <a:r>
              <a:rPr lang="en-GB" sz="1800" dirty="0" smtClean="0"/>
              <a:t>Survey of researcher’s RDM requirements</a:t>
            </a:r>
          </a:p>
          <a:p>
            <a:pPr lvl="1"/>
            <a:r>
              <a:rPr lang="en-GB" sz="1800" dirty="0" smtClean="0"/>
              <a:t>Creation of a data asset register to promote the </a:t>
            </a:r>
            <a:r>
              <a:rPr lang="en-GB" sz="1800" dirty="0" smtClean="0"/>
              <a:t>University’s </a:t>
            </a:r>
            <a:r>
              <a:rPr lang="en-GB" sz="1800" dirty="0" smtClean="0"/>
              <a:t>research data</a:t>
            </a:r>
          </a:p>
          <a:p>
            <a:pPr lvl="1"/>
            <a:r>
              <a:rPr lang="en-GB" sz="1800" dirty="0" smtClean="0"/>
              <a:t>Investigation of the costs and benefits of an institutional data archive</a:t>
            </a:r>
          </a:p>
          <a:p>
            <a:pPr lvl="1"/>
            <a:r>
              <a:rPr lang="en-GB" sz="1800" dirty="0" smtClean="0"/>
              <a:t>Oversee training, support and guidance</a:t>
            </a:r>
            <a:endParaRPr lang="en-GB" sz="1800" dirty="0"/>
          </a:p>
        </p:txBody>
      </p:sp>
    </p:spTree>
    <p:extLst>
      <p:ext uri="{BB962C8B-B14F-4D97-AF65-F5344CB8AC3E}">
        <p14:creationId xmlns:p14="http://schemas.microsoft.com/office/powerpoint/2010/main" val="2848079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RDM at Loughborough University</a:t>
            </a:r>
            <a:endParaRPr lang="en-GB" dirty="0"/>
          </a:p>
        </p:txBody>
      </p:sp>
      <p:sp>
        <p:nvSpPr>
          <p:cNvPr id="3" name="Content Placeholder 2"/>
          <p:cNvSpPr>
            <a:spLocks noGrp="1"/>
          </p:cNvSpPr>
          <p:nvPr>
            <p:ph idx="1"/>
          </p:nvPr>
        </p:nvSpPr>
        <p:spPr/>
        <p:txBody>
          <a:bodyPr/>
          <a:lstStyle/>
          <a:p>
            <a:pPr marL="0" indent="0">
              <a:buNone/>
            </a:pPr>
            <a:r>
              <a:rPr lang="en-GB" sz="2000" dirty="0" smtClean="0"/>
              <a:t>RDM developments</a:t>
            </a:r>
          </a:p>
          <a:p>
            <a:pPr lvl="1"/>
            <a:r>
              <a:rPr lang="en-GB" sz="1800" dirty="0" smtClean="0"/>
              <a:t>Research data management policy has been drafted</a:t>
            </a:r>
          </a:p>
          <a:p>
            <a:pPr lvl="1"/>
            <a:r>
              <a:rPr lang="en-GB" sz="1800" dirty="0" smtClean="0"/>
              <a:t>Survey of researchers to establish data requirements has been undertaken</a:t>
            </a:r>
          </a:p>
          <a:p>
            <a:pPr lvl="1"/>
            <a:r>
              <a:rPr lang="en-GB" sz="1800" dirty="0" smtClean="0"/>
              <a:t>A research data register (LUPIN) is under-development</a:t>
            </a:r>
          </a:p>
          <a:p>
            <a:pPr lvl="1"/>
            <a:r>
              <a:rPr lang="en-GB" sz="1800" dirty="0" smtClean="0"/>
              <a:t>Establishing a Loughborough research data archive is being investigated</a:t>
            </a:r>
          </a:p>
          <a:p>
            <a:pPr lvl="1"/>
            <a:r>
              <a:rPr lang="en-GB" sz="1800" dirty="0" smtClean="0"/>
              <a:t>RDM </a:t>
            </a:r>
            <a:r>
              <a:rPr lang="en-GB" sz="1800" dirty="0" smtClean="0"/>
              <a:t>training (University </a:t>
            </a:r>
            <a:r>
              <a:rPr lang="en-GB" sz="1800" dirty="0" smtClean="0"/>
              <a:t>Library) is underway</a:t>
            </a:r>
            <a:endParaRPr lang="en-GB" sz="1800" dirty="0"/>
          </a:p>
        </p:txBody>
      </p:sp>
    </p:spTree>
    <p:extLst>
      <p:ext uri="{BB962C8B-B14F-4D97-AF65-F5344CB8AC3E}">
        <p14:creationId xmlns:p14="http://schemas.microsoft.com/office/powerpoint/2010/main" val="1119210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Useful resources</a:t>
            </a:r>
            <a:endParaRPr lang="en-GB" dirty="0"/>
          </a:p>
        </p:txBody>
      </p:sp>
      <p:sp>
        <p:nvSpPr>
          <p:cNvPr id="3" name="Content Placeholder 2"/>
          <p:cNvSpPr>
            <a:spLocks noGrp="1"/>
          </p:cNvSpPr>
          <p:nvPr>
            <p:ph idx="1"/>
          </p:nvPr>
        </p:nvSpPr>
        <p:spPr/>
        <p:txBody>
          <a:bodyPr/>
          <a:lstStyle/>
          <a:p>
            <a:pPr marL="0" indent="0">
              <a:buNone/>
            </a:pPr>
            <a:r>
              <a:rPr lang="en-GB" sz="2000" dirty="0" smtClean="0"/>
              <a:t>Funder research data policies</a:t>
            </a:r>
          </a:p>
          <a:p>
            <a:pPr lvl="1"/>
            <a:r>
              <a:rPr lang="en-GB" sz="1800" dirty="0" smtClean="0"/>
              <a:t>RCUK common principles on data policy: </a:t>
            </a:r>
            <a:r>
              <a:rPr lang="en-GB" sz="1800" dirty="0" smtClean="0">
                <a:hlinkClick r:id="rId2"/>
              </a:rPr>
              <a:t>http://www.rcuk.ac.uk/research/Pages/DataPolicy.aspx</a:t>
            </a:r>
            <a:endParaRPr lang="en-GB" sz="1800" dirty="0" smtClean="0"/>
          </a:p>
          <a:p>
            <a:pPr lvl="1"/>
            <a:r>
              <a:rPr lang="en-GB" sz="1800" dirty="0" smtClean="0"/>
              <a:t>EPSRC Policy Framework on Research Data: </a:t>
            </a:r>
            <a:r>
              <a:rPr lang="en-GB" sz="1800" dirty="0" smtClean="0">
                <a:hlinkClick r:id="rId3"/>
              </a:rPr>
              <a:t>http://www.epsrc.ac.uk/about/standards/researchdata/Pages/policyframework.aspx</a:t>
            </a:r>
            <a:endParaRPr lang="en-GB" sz="1800" dirty="0" smtClean="0"/>
          </a:p>
          <a:p>
            <a:pPr marL="0" indent="0">
              <a:buNone/>
            </a:pPr>
            <a:r>
              <a:rPr lang="en-GB" sz="2000" dirty="0" smtClean="0"/>
              <a:t>Loughborough University RDM activities</a:t>
            </a:r>
          </a:p>
          <a:p>
            <a:pPr lvl="1"/>
            <a:r>
              <a:rPr lang="en-GB" sz="1800" dirty="0" smtClean="0"/>
              <a:t>Research data management project: </a:t>
            </a:r>
            <a:r>
              <a:rPr lang="en-GB" sz="1800" dirty="0" smtClean="0">
                <a:hlinkClick r:id="rId4"/>
              </a:rPr>
              <a:t>http://www.lboro.ac.uk/research/offcampus/rdm.htm</a:t>
            </a:r>
            <a:endParaRPr lang="en-GB" sz="1800" dirty="0" smtClean="0"/>
          </a:p>
          <a:p>
            <a:pPr lvl="1"/>
            <a:r>
              <a:rPr lang="en-GB" sz="1800" dirty="0" smtClean="0"/>
              <a:t>Research Support: </a:t>
            </a:r>
            <a:r>
              <a:rPr lang="en-GB" sz="1800" dirty="0" smtClean="0">
                <a:hlinkClick r:id="rId5"/>
              </a:rPr>
              <a:t>http://www.lboro.ac.uk/services/library/research/</a:t>
            </a:r>
            <a:endParaRPr lang="en-GB" sz="1800" dirty="0" smtClean="0"/>
          </a:p>
        </p:txBody>
      </p:sp>
    </p:spTree>
    <p:extLst>
      <p:ext uri="{BB962C8B-B14F-4D97-AF65-F5344CB8AC3E}">
        <p14:creationId xmlns:p14="http://schemas.microsoft.com/office/powerpoint/2010/main" val="538578085"/>
      </p:ext>
    </p:extLst>
  </p:cSld>
  <p:clrMapOvr>
    <a:masterClrMapping/>
  </p:clrMapOvr>
</p:sld>
</file>

<file path=ppt/theme/theme1.xml><?xml version="1.0" encoding="utf-8"?>
<a:theme xmlns:a="http://schemas.openxmlformats.org/drawingml/2006/main" name="design-update-1">
  <a:themeElements>
    <a:clrScheme name="">
      <a:dk1>
        <a:srgbClr val="000000"/>
      </a:dk1>
      <a:lt1>
        <a:srgbClr val="FFFFFF"/>
      </a:lt1>
      <a:dk2>
        <a:srgbClr val="330066"/>
      </a:dk2>
      <a:lt2>
        <a:srgbClr val="808080"/>
      </a:lt2>
      <a:accent1>
        <a:srgbClr val="CCCCCC"/>
      </a:accent1>
      <a:accent2>
        <a:srgbClr val="CC0066"/>
      </a:accent2>
      <a:accent3>
        <a:srgbClr val="FFFFFF"/>
      </a:accent3>
      <a:accent4>
        <a:srgbClr val="000000"/>
      </a:accent4>
      <a:accent5>
        <a:srgbClr val="E2E2E2"/>
      </a:accent5>
      <a:accent6>
        <a:srgbClr val="B9005C"/>
      </a:accent6>
      <a:hlink>
        <a:srgbClr val="8000FF"/>
      </a:hlink>
      <a:folHlink>
        <a:srgbClr val="FF00FF"/>
      </a:folHlink>
    </a:clrScheme>
    <a:fontScheme name="Office Them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design-update-1</Template>
  <TotalTime>95</TotalTime>
  <Words>323</Words>
  <Application>Microsoft Office PowerPoint</Application>
  <PresentationFormat>On-screen Show (4:3)</PresentationFormat>
  <Paragraphs>34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design-update-1</vt:lpstr>
      <vt:lpstr>An introduction to Research Data Management</vt:lpstr>
      <vt:lpstr>What is Research Data Management?</vt:lpstr>
      <vt:lpstr>Funders’ Expectations</vt:lpstr>
      <vt:lpstr>RDM at Loughborough University</vt:lpstr>
      <vt:lpstr>RDM at Loughborough University</vt:lpstr>
      <vt:lpstr>Useful resources</vt:lpstr>
    </vt:vector>
  </TitlesOfParts>
  <Company>Loughborough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data management</dc:title>
  <dc:creator>Staff/Research Student</dc:creator>
  <cp:lastModifiedBy>Staff/Research Student</cp:lastModifiedBy>
  <cp:revision>11</cp:revision>
  <dcterms:created xsi:type="dcterms:W3CDTF">2013-11-15T08:37:21Z</dcterms:created>
  <dcterms:modified xsi:type="dcterms:W3CDTF">2013-11-15T11:05:40Z</dcterms:modified>
</cp:coreProperties>
</file>