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4D0E2-E3A5-4ACD-A851-2A5F5AFE72D2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38B4C-3592-4DB6-B685-53A370CDB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995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8F92-3A57-439F-BDF3-367AD93FE5A4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FD8FF-19EE-4DA6-AE65-242E86E449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264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assignment link will usually instruct</a:t>
            </a:r>
            <a:r>
              <a:rPr lang="en-GB" baseline="0" dirty="0" smtClean="0"/>
              <a:t> you to click it in order to submit your work.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FD8FF-19EE-4DA6-AE65-242E86E449D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If it is a multi-part assignment, where you submit several files, each part (=file) has its own tab, with its own dates.  </a:t>
            </a:r>
          </a:p>
          <a:p>
            <a:r>
              <a:rPr lang="en-GB" dirty="0" smtClean="0"/>
              <a:t>In this case, there is only one part, called ‘Report’.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FD8FF-19EE-4DA6-AE65-242E86E449D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835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bigger your file, and the busier the system, the longer the upload process takes. Don’t quit the browser until you see the Digital receipt.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FD8FF-19EE-4DA6-AE65-242E86E449D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058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FD8FF-19EE-4DA6-AE65-242E86E449D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39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62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92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6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0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55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50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7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1E08-53F6-4B30-8521-A8FFEF1ADBB8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Submitting coursework through </a:t>
            </a:r>
            <a:r>
              <a:rPr lang="en-GB" dirty="0" err="1" smtClean="0">
                <a:solidFill>
                  <a:srgbClr val="C00000"/>
                </a:solidFill>
              </a:rPr>
              <a:t>TurnItIn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6315" y="2780928"/>
            <a:ext cx="6400800" cy="1224136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Step 1: Find the assignment link, and click it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187887"/>
            <a:ext cx="3677163" cy="14765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5010732"/>
            <a:ext cx="2621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a</a:t>
            </a:r>
            <a:r>
              <a:rPr lang="en-GB" dirty="0" smtClean="0">
                <a:solidFill>
                  <a:srgbClr val="00B050"/>
                </a:solidFill>
              </a:rPr>
              <a:t>ll </a:t>
            </a:r>
            <a:r>
              <a:rPr lang="en-GB" dirty="0" err="1" smtClean="0">
                <a:solidFill>
                  <a:srgbClr val="00B050"/>
                </a:solidFill>
              </a:rPr>
              <a:t>TurnItIn</a:t>
            </a:r>
            <a:r>
              <a:rPr lang="en-GB" dirty="0" smtClean="0">
                <a:solidFill>
                  <a:srgbClr val="00B050"/>
                </a:solidFill>
              </a:rPr>
              <a:t> assignments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 have this icon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39752" y="5157192"/>
            <a:ext cx="187220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92280" y="6432430"/>
            <a:ext cx="18405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>
                    <a:lumMod val="65000"/>
                  </a:schemeClr>
                </a:solidFill>
                <a:latin typeface="Franklin Gothic Demi" panose="020B0703020102020204" pitchFamily="34" charset="0"/>
              </a:rPr>
              <a:t>Centre for Academic Practice</a:t>
            </a:r>
            <a:endParaRPr lang="en-GB" sz="1000" dirty="0">
              <a:solidFill>
                <a:schemeClr val="bg1">
                  <a:lumMod val="65000"/>
                </a:schemeClr>
              </a:solidFill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 2: Check the details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204864"/>
            <a:ext cx="7848872" cy="3707124"/>
          </a:xfrm>
        </p:spPr>
      </p:pic>
      <p:sp>
        <p:nvSpPr>
          <p:cNvPr id="5" name="TextBox 4"/>
          <p:cNvSpPr txBox="1"/>
          <p:nvPr/>
        </p:nvSpPr>
        <p:spPr>
          <a:xfrm>
            <a:off x="6372200" y="6021288"/>
            <a:ext cx="20842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Click ‘Submit Paper’ to</a:t>
            </a:r>
          </a:p>
          <a:p>
            <a:r>
              <a:rPr lang="en-GB" sz="1400" dirty="0">
                <a:solidFill>
                  <a:srgbClr val="00B050"/>
                </a:solidFill>
              </a:rPr>
              <a:t>u</a:t>
            </a:r>
            <a:r>
              <a:rPr lang="en-GB" sz="1400" dirty="0" smtClean="0">
                <a:solidFill>
                  <a:srgbClr val="00B050"/>
                </a:solidFill>
              </a:rPr>
              <a:t>pload your coursework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521" y="3717032"/>
            <a:ext cx="11496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Make sure</a:t>
            </a:r>
          </a:p>
          <a:p>
            <a:r>
              <a:rPr lang="en-GB" sz="1400" dirty="0">
                <a:solidFill>
                  <a:srgbClr val="00B050"/>
                </a:solidFill>
              </a:rPr>
              <a:t>t</a:t>
            </a:r>
            <a:r>
              <a:rPr lang="en-GB" sz="1400" dirty="0" smtClean="0">
                <a:solidFill>
                  <a:srgbClr val="00B050"/>
                </a:solidFill>
              </a:rPr>
              <a:t>his is </a:t>
            </a:r>
          </a:p>
          <a:p>
            <a:r>
              <a:rPr lang="en-GB" sz="1400" dirty="0">
                <a:solidFill>
                  <a:srgbClr val="00B050"/>
                </a:solidFill>
              </a:rPr>
              <a:t>t</a:t>
            </a:r>
            <a:r>
              <a:rPr lang="en-GB" sz="1400" dirty="0" smtClean="0">
                <a:solidFill>
                  <a:srgbClr val="00B050"/>
                </a:solidFill>
              </a:rPr>
              <a:t>he right</a:t>
            </a:r>
          </a:p>
          <a:p>
            <a:r>
              <a:rPr lang="en-GB" sz="1400" dirty="0">
                <a:solidFill>
                  <a:srgbClr val="00B050"/>
                </a:solidFill>
              </a:rPr>
              <a:t>a</a:t>
            </a:r>
            <a:r>
              <a:rPr lang="en-GB" sz="1400" dirty="0" smtClean="0">
                <a:solidFill>
                  <a:srgbClr val="00B050"/>
                </a:solidFill>
              </a:rPr>
              <a:t>ssignment!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7236296" y="5445224"/>
            <a:ext cx="14401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99592" y="4293096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63688" y="1944611"/>
            <a:ext cx="2218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You can’t submit anything</a:t>
            </a:r>
          </a:p>
          <a:p>
            <a:r>
              <a:rPr lang="en-GB" sz="1400" dirty="0">
                <a:solidFill>
                  <a:srgbClr val="00B050"/>
                </a:solidFill>
              </a:rPr>
              <a:t>b</a:t>
            </a:r>
            <a:r>
              <a:rPr lang="en-GB" sz="1400" dirty="0" smtClean="0">
                <a:solidFill>
                  <a:srgbClr val="00B050"/>
                </a:solidFill>
              </a:rPr>
              <a:t>efore the Start Date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1503287"/>
            <a:ext cx="1000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This is the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deadline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6822" y="1575279"/>
            <a:ext cx="18469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Marks and feedback</a:t>
            </a:r>
          </a:p>
          <a:p>
            <a:r>
              <a:rPr lang="en-GB" sz="1400" dirty="0">
                <a:solidFill>
                  <a:srgbClr val="00B050"/>
                </a:solidFill>
              </a:rPr>
              <a:t>w</a:t>
            </a:r>
            <a:r>
              <a:rPr lang="en-GB" sz="1400" dirty="0" smtClean="0">
                <a:solidFill>
                  <a:srgbClr val="00B050"/>
                </a:solidFill>
              </a:rPr>
              <a:t>ill be available from</a:t>
            </a:r>
          </a:p>
          <a:p>
            <a:r>
              <a:rPr lang="en-GB" sz="1400" dirty="0">
                <a:solidFill>
                  <a:srgbClr val="00B050"/>
                </a:solidFill>
              </a:rPr>
              <a:t>t</a:t>
            </a:r>
            <a:r>
              <a:rPr lang="en-GB" sz="1400" dirty="0" smtClean="0">
                <a:solidFill>
                  <a:srgbClr val="00B050"/>
                </a:solidFill>
              </a:rPr>
              <a:t>he Post Date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19872" y="2467831"/>
            <a:ext cx="864096" cy="1177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076056" y="2026507"/>
            <a:ext cx="432048" cy="1618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948264" y="2313943"/>
            <a:ext cx="216024" cy="1259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45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 3: Drag and drop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16832"/>
            <a:ext cx="8229600" cy="3955827"/>
          </a:xfrm>
        </p:spPr>
      </p:pic>
      <p:sp>
        <p:nvSpPr>
          <p:cNvPr id="5" name="TextBox 4"/>
          <p:cNvSpPr txBox="1"/>
          <p:nvPr/>
        </p:nvSpPr>
        <p:spPr>
          <a:xfrm>
            <a:off x="683568" y="1312885"/>
            <a:ext cx="2303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Give your work a short title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(less than 40 characters)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835486" y="1772816"/>
            <a:ext cx="14422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59632" y="3717032"/>
            <a:ext cx="310854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Drag your file into the dashed box to 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upload it to Learn.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Count to 10 and its icon will appear.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664" y="6047710"/>
            <a:ext cx="22349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Nothing is submitted until 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you click this button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835486" y="5805264"/>
            <a:ext cx="64828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30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3584" y="548680"/>
            <a:ext cx="3466728" cy="1143000"/>
          </a:xfrm>
        </p:spPr>
        <p:txBody>
          <a:bodyPr>
            <a:noAutofit/>
          </a:bodyPr>
          <a:lstStyle/>
          <a:p>
            <a:pPr algn="l"/>
            <a:r>
              <a:rPr lang="en-GB" sz="1800" dirty="0" smtClean="0">
                <a:latin typeface="+mn-lt"/>
              </a:rPr>
              <a:t>Every submission needs:</a:t>
            </a:r>
            <a:br>
              <a:rPr lang="en-GB" sz="1800" dirty="0" smtClean="0">
                <a:latin typeface="+mn-lt"/>
              </a:rPr>
            </a:br>
            <a:r>
              <a:rPr lang="en-GB" sz="1800" dirty="0" smtClean="0">
                <a:latin typeface="+mn-lt"/>
              </a:rPr>
              <a:t>a title</a:t>
            </a:r>
            <a:br>
              <a:rPr lang="en-GB" sz="1800" dirty="0" smtClean="0">
                <a:latin typeface="+mn-lt"/>
              </a:rPr>
            </a:br>
            <a:r>
              <a:rPr lang="en-GB" sz="1800" dirty="0" smtClean="0">
                <a:latin typeface="+mn-lt"/>
              </a:rPr>
              <a:t>the file itself, and</a:t>
            </a:r>
            <a:br>
              <a:rPr lang="en-GB" sz="1800" dirty="0" smtClean="0">
                <a:latin typeface="+mn-lt"/>
              </a:rPr>
            </a:br>
            <a:r>
              <a:rPr lang="en-GB" sz="1800" dirty="0" smtClean="0">
                <a:latin typeface="+mn-lt"/>
              </a:rPr>
              <a:t>a tick in the agreement box</a:t>
            </a:r>
            <a:endParaRPr lang="en-GB" sz="18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92662"/>
            <a:ext cx="8229600" cy="3941039"/>
          </a:xfrm>
        </p:spPr>
      </p:pic>
      <p:sp>
        <p:nvSpPr>
          <p:cNvPr id="6" name="TextBox 5"/>
          <p:cNvSpPr txBox="1"/>
          <p:nvPr/>
        </p:nvSpPr>
        <p:spPr>
          <a:xfrm>
            <a:off x="2483768" y="6021288"/>
            <a:ext cx="3935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If the Add Submission button has been pushed </a:t>
            </a:r>
          </a:p>
          <a:p>
            <a:r>
              <a:rPr lang="en-GB" sz="1400" dirty="0" smtClean="0">
                <a:solidFill>
                  <a:srgbClr val="00B050"/>
                </a:solidFill>
              </a:rPr>
              <a:t>off the screen, scroll down to find it 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691680" y="5877272"/>
            <a:ext cx="79208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300192" y="5517232"/>
            <a:ext cx="216024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087724" y="980728"/>
            <a:ext cx="1836204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835696" y="1340768"/>
            <a:ext cx="2088232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115616" y="1700808"/>
            <a:ext cx="2808312" cy="3312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48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5383" y="1124744"/>
            <a:ext cx="4690864" cy="1872208"/>
          </a:xfrm>
        </p:spPr>
        <p:txBody>
          <a:bodyPr>
            <a:normAutofit/>
          </a:bodyPr>
          <a:lstStyle/>
          <a:p>
            <a:pPr algn="l"/>
            <a:r>
              <a:rPr lang="en-GB" sz="1800" dirty="0" smtClean="0">
                <a:solidFill>
                  <a:srgbClr val="00B050"/>
                </a:solidFill>
                <a:latin typeface="+mn-lt"/>
              </a:rPr>
              <a:t>When you Close the drop-box, the file is sent from Learn to </a:t>
            </a:r>
            <a:r>
              <a:rPr lang="en-GB" sz="1800" dirty="0" err="1" smtClean="0">
                <a:solidFill>
                  <a:srgbClr val="00B050"/>
                </a:solidFill>
                <a:latin typeface="+mn-lt"/>
              </a:rPr>
              <a:t>TurnItIn</a:t>
            </a:r>
            <a:r>
              <a:rPr lang="en-GB" sz="1800" dirty="0" smtClean="0">
                <a:solidFill>
                  <a:srgbClr val="00B050"/>
                </a:solidFill>
                <a:latin typeface="+mn-lt"/>
              </a:rPr>
              <a:t>.</a:t>
            </a:r>
            <a:br>
              <a:rPr lang="en-GB" sz="1800" dirty="0" smtClean="0">
                <a:solidFill>
                  <a:srgbClr val="00B050"/>
                </a:solidFill>
                <a:latin typeface="+mn-lt"/>
              </a:rPr>
            </a:br>
            <a:r>
              <a:rPr lang="en-GB" sz="1800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en-GB" sz="1800" dirty="0" smtClean="0">
                <a:solidFill>
                  <a:srgbClr val="00B050"/>
                </a:solidFill>
                <a:latin typeface="+mn-lt"/>
              </a:rPr>
            </a:br>
            <a:r>
              <a:rPr lang="en-GB" sz="1800" dirty="0" smtClean="0">
                <a:solidFill>
                  <a:srgbClr val="00B050"/>
                </a:solidFill>
                <a:latin typeface="+mn-lt"/>
              </a:rPr>
              <a:t>When it arrives, you will see a Digital receipt.</a:t>
            </a:r>
            <a:endParaRPr lang="en-GB" sz="1800" dirty="0">
              <a:solidFill>
                <a:srgbClr val="00B050"/>
              </a:solidFill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3486637" cy="140989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83" y="2996952"/>
            <a:ext cx="8748464" cy="37574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19672" y="259023"/>
            <a:ext cx="50411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Step 4: The Upload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32540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47620"/>
            <a:ext cx="8229600" cy="316700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Job done.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31742" y="5013176"/>
            <a:ext cx="258115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If you are allowed to re-submit</a:t>
            </a:r>
          </a:p>
          <a:p>
            <a:r>
              <a:rPr lang="en-GB" sz="1400" dirty="0">
                <a:solidFill>
                  <a:srgbClr val="00B050"/>
                </a:solidFill>
              </a:rPr>
              <a:t>y</a:t>
            </a:r>
            <a:r>
              <a:rPr lang="en-GB" sz="1400" dirty="0" smtClean="0">
                <a:solidFill>
                  <a:srgbClr val="00B050"/>
                </a:solidFill>
              </a:rPr>
              <a:t>our coursework up till the</a:t>
            </a:r>
          </a:p>
          <a:p>
            <a:r>
              <a:rPr lang="en-GB" sz="1400" dirty="0">
                <a:solidFill>
                  <a:srgbClr val="00B050"/>
                </a:solidFill>
              </a:rPr>
              <a:t>d</a:t>
            </a:r>
            <a:r>
              <a:rPr lang="en-GB" sz="1400" dirty="0" smtClean="0">
                <a:solidFill>
                  <a:srgbClr val="00B050"/>
                </a:solidFill>
              </a:rPr>
              <a:t>eadline, the Submit Paper</a:t>
            </a:r>
          </a:p>
          <a:p>
            <a:r>
              <a:rPr lang="en-GB" sz="1400" dirty="0">
                <a:solidFill>
                  <a:srgbClr val="00B050"/>
                </a:solidFill>
              </a:rPr>
              <a:t>l</a:t>
            </a:r>
            <a:r>
              <a:rPr lang="en-GB" sz="1400" dirty="0" smtClean="0">
                <a:solidFill>
                  <a:srgbClr val="00B050"/>
                </a:solidFill>
              </a:rPr>
              <a:t>ink will still be shown and</a:t>
            </a:r>
          </a:p>
          <a:p>
            <a:r>
              <a:rPr lang="en-GB" sz="1400" dirty="0">
                <a:solidFill>
                  <a:srgbClr val="00B050"/>
                </a:solidFill>
              </a:rPr>
              <a:t>a</a:t>
            </a:r>
            <a:r>
              <a:rPr lang="en-GB" sz="1400" dirty="0" smtClean="0">
                <a:solidFill>
                  <a:srgbClr val="00B050"/>
                </a:solidFill>
              </a:rPr>
              <a:t>ctive after your upload.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4742486"/>
            <a:ext cx="1996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The Paper ID is issued</a:t>
            </a:r>
          </a:p>
          <a:p>
            <a:r>
              <a:rPr lang="en-GB" sz="1400" dirty="0">
                <a:solidFill>
                  <a:srgbClr val="00B050"/>
                </a:solidFill>
              </a:rPr>
              <a:t>b</a:t>
            </a:r>
            <a:r>
              <a:rPr lang="en-GB" sz="1400" dirty="0" smtClean="0">
                <a:solidFill>
                  <a:srgbClr val="00B050"/>
                </a:solidFill>
              </a:rPr>
              <a:t>y </a:t>
            </a:r>
            <a:r>
              <a:rPr lang="en-GB" sz="1400" dirty="0" err="1" smtClean="0">
                <a:solidFill>
                  <a:srgbClr val="00B050"/>
                </a:solidFill>
              </a:rPr>
              <a:t>TurnItIn</a:t>
            </a:r>
            <a:r>
              <a:rPr lang="en-GB" sz="1400" dirty="0" smtClean="0">
                <a:solidFill>
                  <a:srgbClr val="00B050"/>
                </a:solidFill>
              </a:rPr>
              <a:t>.  If there is</a:t>
            </a:r>
          </a:p>
          <a:p>
            <a:r>
              <a:rPr lang="en-GB" sz="1400" dirty="0">
                <a:solidFill>
                  <a:srgbClr val="00B050"/>
                </a:solidFill>
              </a:rPr>
              <a:t>n</a:t>
            </a:r>
            <a:r>
              <a:rPr lang="en-GB" sz="1400" dirty="0" smtClean="0">
                <a:solidFill>
                  <a:srgbClr val="00B050"/>
                </a:solidFill>
              </a:rPr>
              <a:t>o </a:t>
            </a:r>
            <a:r>
              <a:rPr lang="en-GB" sz="1400" dirty="0" err="1" smtClean="0">
                <a:solidFill>
                  <a:srgbClr val="00B050"/>
                </a:solidFill>
              </a:rPr>
              <a:t>PaperID</a:t>
            </a:r>
            <a:r>
              <a:rPr lang="en-GB" sz="1400" dirty="0" smtClean="0">
                <a:solidFill>
                  <a:srgbClr val="00B050"/>
                </a:solidFill>
              </a:rPr>
              <a:t>, the file</a:t>
            </a:r>
          </a:p>
          <a:p>
            <a:r>
              <a:rPr lang="en-GB" sz="1400" dirty="0">
                <a:solidFill>
                  <a:srgbClr val="00B050"/>
                </a:solidFill>
              </a:rPr>
              <a:t>d</a:t>
            </a:r>
            <a:r>
              <a:rPr lang="en-GB" sz="1400" dirty="0" smtClean="0">
                <a:solidFill>
                  <a:srgbClr val="00B050"/>
                </a:solidFill>
              </a:rPr>
              <a:t>id not arrive.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707904" y="4221088"/>
            <a:ext cx="349957" cy="5213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0"/>
          </p:cNvCxnSpPr>
          <p:nvPr/>
        </p:nvCxnSpPr>
        <p:spPr>
          <a:xfrm flipV="1">
            <a:off x="7022320" y="4221088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8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136</TotalTime>
  <Words>302</Words>
  <Application>Microsoft Office PowerPoint</Application>
  <PresentationFormat>On-screen Show (4:3)</PresentationFormat>
  <Paragraphs>50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Theme</vt:lpstr>
      <vt:lpstr>Submitting coursework through TurnItIn</vt:lpstr>
      <vt:lpstr>Step 2: Check the details</vt:lpstr>
      <vt:lpstr>Step 3: Drag and drop</vt:lpstr>
      <vt:lpstr>Every submission needs: a title the file itself, and a tick in the agreement box</vt:lpstr>
      <vt:lpstr>When you Close the drop-box, the file is sent from Learn to TurnItIn.  When it arrives, you will see a Digital receipt.</vt:lpstr>
      <vt:lpstr>Job done.</vt:lpstr>
    </vt:vector>
  </TitlesOfParts>
  <Company>Loughborough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Submitting coursework through TurnItIn</dc:title>
  <dc:creator>Staff/Research Student</dc:creator>
  <cp:lastModifiedBy>Staff/Research Student</cp:lastModifiedBy>
  <cp:revision>9</cp:revision>
  <cp:lastPrinted>2014-07-02T11:24:33Z</cp:lastPrinted>
  <dcterms:created xsi:type="dcterms:W3CDTF">2014-07-02T09:12:08Z</dcterms:created>
  <dcterms:modified xsi:type="dcterms:W3CDTF">2014-07-02T11:28:51Z</dcterms:modified>
</cp:coreProperties>
</file>