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81" r:id="rId4"/>
    <p:sldId id="257" r:id="rId5"/>
    <p:sldId id="267" r:id="rId6"/>
    <p:sldId id="271" r:id="rId7"/>
    <p:sldId id="259" r:id="rId8"/>
    <p:sldId id="273" r:id="rId9"/>
    <p:sldId id="263" r:id="rId10"/>
    <p:sldId id="277" r:id="rId11"/>
    <p:sldId id="282" r:id="rId12"/>
    <p:sldId id="260" r:id="rId13"/>
    <p:sldId id="280" r:id="rId14"/>
    <p:sldId id="279" r:id="rId15"/>
    <p:sldId id="269" r:id="rId16"/>
    <p:sldId id="278" r:id="rId17"/>
    <p:sldId id="265" r:id="rId1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1A2AF-10ED-4C98-8E6E-F2C920A153C7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6AC153-B72E-487A-9FDF-75BC9A8541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BF834-B8B2-4FF8-BBF8-759FF08E1075}" type="datetimeFigureOut">
              <a:rPr lang="en-US" smtClean="0"/>
              <a:pPr/>
              <a:t>11/16/2009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08447-E891-412A-AC02-B45B9C254B4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08447-E891-412A-AC02-B45B9C254B42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08447-E891-412A-AC02-B45B9C254B42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08447-E891-412A-AC02-B45B9C254B42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08447-E891-412A-AC02-B45B9C254B42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08447-E891-412A-AC02-B45B9C254B42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E8E9B2-9177-4F3E-BCA2-35E1DBF0327C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AB8F4B-876F-4103-9153-DED7E31966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E8E9B2-9177-4F3E-BCA2-35E1DBF0327C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AB8F4B-876F-4103-9153-DED7E31966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E8E9B2-9177-4F3E-BCA2-35E1DBF0327C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AB8F4B-876F-4103-9153-DED7E31966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E8E9B2-9177-4F3E-BCA2-35E1DBF0327C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AB8F4B-876F-4103-9153-DED7E31966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E8E9B2-9177-4F3E-BCA2-35E1DBF0327C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AB8F4B-876F-4103-9153-DED7E31966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E8E9B2-9177-4F3E-BCA2-35E1DBF0327C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AB8F4B-876F-4103-9153-DED7E31966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E8E9B2-9177-4F3E-BCA2-35E1DBF0327C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AB8F4B-876F-4103-9153-DED7E31966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E8E9B2-9177-4F3E-BCA2-35E1DBF0327C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AB8F4B-876F-4103-9153-DED7E31966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E8E9B2-9177-4F3E-BCA2-35E1DBF0327C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AB8F4B-876F-4103-9153-DED7E31966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E8E9B2-9177-4F3E-BCA2-35E1DBF0327C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AB8F4B-876F-4103-9153-DED7E31966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E8E9B2-9177-4F3E-BCA2-35E1DBF0327C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AB8F4B-876F-4103-9153-DED7E31966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BE8E9B2-9177-4F3E-BCA2-35E1DBF0327C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AAB8F4B-876F-4103-9153-DED7E31966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Online Reading Lists at Loughborough University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alibri" pitchFamily="34" charset="0"/>
              </a:rPr>
              <a:t>Gary Brewerton, Library Systems Manager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642938"/>
            <a:ext cx="8270875" cy="545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Part 2: Implementation and promotion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Implementation (1/2)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Advertised the new system including demonstrating it to interested parties</a:t>
            </a:r>
          </a:p>
          <a:p>
            <a:r>
              <a:rPr lang="en-GB" dirty="0" smtClean="0"/>
              <a:t>Blamed University for everything bad!</a:t>
            </a:r>
          </a:p>
          <a:p>
            <a:r>
              <a:rPr lang="en-GB" dirty="0" smtClean="0"/>
              <a:t>Before the launch of the system we asked all academics for a copy of their reading lists</a:t>
            </a:r>
          </a:p>
          <a:p>
            <a:pPr lvl="1"/>
            <a:r>
              <a:rPr lang="en-GB" sz="3000" dirty="0" smtClean="0"/>
              <a:t>Hired temporary staff to assist in inputting</a:t>
            </a:r>
          </a:p>
          <a:p>
            <a:pPr lvl="1"/>
            <a:r>
              <a:rPr lang="en-GB" sz="3000" dirty="0" smtClean="0"/>
              <a:t>Once completed responsibility for updating was passed (back) to the academics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Implementation (2/2)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Lots of training sessions provided</a:t>
            </a:r>
          </a:p>
          <a:p>
            <a:pPr lvl="1"/>
            <a:r>
              <a:rPr lang="en-GB" sz="3000" dirty="0" smtClean="0"/>
              <a:t>Some in the Library, some in departments</a:t>
            </a:r>
          </a:p>
          <a:p>
            <a:pPr lvl="1"/>
            <a:r>
              <a:rPr lang="en-GB" sz="3000" dirty="0" smtClean="0"/>
              <a:t>Mostly group sessions but some one-on-one training</a:t>
            </a:r>
          </a:p>
          <a:p>
            <a:pPr lvl="1"/>
            <a:r>
              <a:rPr lang="en-GB" sz="3000" dirty="0" smtClean="0"/>
              <a:t>Workshops organized for less enthusiastic and issues raised used to inform further development of the system</a:t>
            </a:r>
          </a:p>
          <a:p>
            <a:pPr lvl="1"/>
            <a:r>
              <a:rPr lang="en-GB" sz="3000" dirty="0" smtClean="0"/>
              <a:t>We still provide training for new staff</a:t>
            </a:r>
            <a:endParaRPr lang="en-GB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Issues raised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Differing types of reading lists</a:t>
            </a:r>
          </a:p>
          <a:p>
            <a:pPr lvl="1"/>
            <a:r>
              <a:rPr lang="en-GB" dirty="0" smtClean="0"/>
              <a:t>Engineering lists typically very short (3-4 items)</a:t>
            </a:r>
          </a:p>
          <a:p>
            <a:pPr lvl="1"/>
            <a:r>
              <a:rPr lang="en-GB" dirty="0" smtClean="0"/>
              <a:t>Science lists usually an A4 page (up to 25 items)</a:t>
            </a:r>
          </a:p>
          <a:p>
            <a:pPr lvl="1"/>
            <a:r>
              <a:rPr lang="en-GB" dirty="0" smtClean="0"/>
              <a:t>Humanities lists can be huge (up to 1,396 items)</a:t>
            </a:r>
          </a:p>
          <a:p>
            <a:r>
              <a:rPr lang="en-GB" dirty="0" smtClean="0"/>
              <a:t>Who owns a reading list?</a:t>
            </a:r>
          </a:p>
          <a:p>
            <a:pPr lvl="1"/>
            <a:r>
              <a:rPr lang="en-GB" dirty="0" smtClean="0"/>
              <a:t>Is a reading list a publication in its own right?</a:t>
            </a:r>
          </a:p>
          <a:p>
            <a:pPr lvl="1"/>
            <a:r>
              <a:rPr lang="en-GB" dirty="0" smtClean="0"/>
              <a:t>Is it owned by the academic or the institution?</a:t>
            </a:r>
          </a:p>
          <a:p>
            <a:pPr lvl="1"/>
            <a:r>
              <a:rPr lang="en-GB" dirty="0" smtClean="0"/>
              <a:t>Who should be able to access it?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Ongoing promotion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27474"/>
          </a:xfrm>
        </p:spPr>
        <p:txBody>
          <a:bodyPr>
            <a:normAutofit/>
          </a:bodyPr>
          <a:lstStyle/>
          <a:p>
            <a:r>
              <a:rPr lang="en-GB" dirty="0" smtClean="0"/>
              <a:t>Use every opportunity to promote the system (e.g. any form of assessment)</a:t>
            </a:r>
          </a:p>
          <a:p>
            <a:r>
              <a:rPr lang="en-GB" dirty="0" smtClean="0"/>
              <a:t>If appropriate play departments/faculties off against one another</a:t>
            </a:r>
          </a:p>
          <a:p>
            <a:r>
              <a:rPr lang="en-GB" dirty="0" smtClean="0"/>
              <a:t>Periodically “nag” (via email) academics to maintain their reading lists</a:t>
            </a:r>
          </a:p>
          <a:p>
            <a:r>
              <a:rPr lang="en-GB" dirty="0" smtClean="0"/>
              <a:t>Continue to provide training (maybe online)</a:t>
            </a:r>
          </a:p>
          <a:p>
            <a:r>
              <a:rPr lang="en-GB" dirty="0" smtClean="0"/>
              <a:t>Advocacy remains an ongoing process!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Measure of success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470284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Prior to having an online system the Library received around 400 reading lists a year</a:t>
            </a:r>
          </a:p>
          <a:p>
            <a:pPr lvl="1"/>
            <a:r>
              <a:rPr lang="en-GB" dirty="0" smtClean="0"/>
              <a:t>This represented 22% of the available modules running in each year (although not all modules have reading lists)</a:t>
            </a:r>
          </a:p>
          <a:p>
            <a:pPr lvl="1"/>
            <a:r>
              <a:rPr lang="en-GB" dirty="0" smtClean="0"/>
              <a:t>Some lists were photocopied from students when they came to the enquiry desk</a:t>
            </a:r>
          </a:p>
          <a:p>
            <a:r>
              <a:rPr lang="en-GB" dirty="0" smtClean="0"/>
              <a:t>In the first year of having an online system we got 857 lists and currently were have 2,416 list (some potential or dummy lists)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Any questions?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98912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Calibri" pitchFamily="34" charset="0"/>
              </a:rPr>
              <a:t>The System</a:t>
            </a:r>
          </a:p>
          <a:p>
            <a:pPr lvl="1"/>
            <a:r>
              <a:rPr lang="en-GB" dirty="0" smtClean="0">
                <a:latin typeface="Calibri" pitchFamily="34" charset="0"/>
              </a:rPr>
              <a:t>Background</a:t>
            </a:r>
          </a:p>
          <a:p>
            <a:pPr lvl="1"/>
            <a:r>
              <a:rPr lang="en-GB" dirty="0" smtClean="0">
                <a:latin typeface="Calibri" pitchFamily="34" charset="0"/>
              </a:rPr>
              <a:t>Basic requirements</a:t>
            </a:r>
          </a:p>
          <a:p>
            <a:pPr lvl="1"/>
            <a:r>
              <a:rPr lang="en-GB" dirty="0" smtClean="0">
                <a:latin typeface="Calibri" pitchFamily="34" charset="0"/>
              </a:rPr>
              <a:t>Development of </a:t>
            </a:r>
            <a:r>
              <a:rPr lang="en-GB" dirty="0" smtClean="0"/>
              <a:t>LORLS</a:t>
            </a:r>
            <a:endParaRPr lang="en-GB" dirty="0" smtClean="0">
              <a:latin typeface="Calibri" pitchFamily="34" charset="0"/>
            </a:endParaRPr>
          </a:p>
          <a:p>
            <a:pPr lvl="1"/>
            <a:r>
              <a:rPr lang="en-GB" dirty="0" smtClean="0">
                <a:latin typeface="Calibri" pitchFamily="34" charset="0"/>
              </a:rPr>
              <a:t>Current redevelopment</a:t>
            </a:r>
          </a:p>
          <a:p>
            <a:r>
              <a:rPr lang="en-GB" dirty="0" smtClean="0"/>
              <a:t>Implementation and promotion</a:t>
            </a:r>
            <a:endParaRPr lang="en-GB" dirty="0" smtClean="0">
              <a:latin typeface="Calibri" pitchFamily="34" charset="0"/>
            </a:endParaRPr>
          </a:p>
          <a:p>
            <a:pPr lvl="1"/>
            <a:r>
              <a:rPr lang="en-GB" dirty="0" smtClean="0">
                <a:latin typeface="Calibri" pitchFamily="34" charset="0"/>
              </a:rPr>
              <a:t>Implementation</a:t>
            </a:r>
          </a:p>
          <a:p>
            <a:pPr lvl="1"/>
            <a:r>
              <a:rPr lang="en-GB" dirty="0" smtClean="0"/>
              <a:t>Issues raised</a:t>
            </a:r>
            <a:endParaRPr lang="en-GB" dirty="0" smtClean="0">
              <a:latin typeface="Calibri" pitchFamily="34" charset="0"/>
            </a:endParaRPr>
          </a:p>
          <a:p>
            <a:pPr lvl="1"/>
            <a:r>
              <a:rPr lang="en-GB" dirty="0" smtClean="0"/>
              <a:t>Ongoing promotion</a:t>
            </a:r>
          </a:p>
          <a:p>
            <a:pPr lvl="1"/>
            <a:r>
              <a:rPr lang="en-GB" dirty="0" smtClean="0">
                <a:latin typeface="Calibri" pitchFamily="34" charset="0"/>
              </a:rPr>
              <a:t>Measure of success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Part 1: The System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 smtClean="0">
                <a:latin typeface="Calibri" pitchFamily="34" charset="0"/>
              </a:rPr>
              <a:t>Project initiated by University’s Learning and Teaching committee in February 1999</a:t>
            </a:r>
          </a:p>
          <a:p>
            <a:r>
              <a:rPr lang="en-GB" dirty="0" smtClean="0">
                <a:latin typeface="Calibri" pitchFamily="34" charset="0"/>
              </a:rPr>
              <a:t>The basic aim of the project was to provide an online version of the academic’s own reading list for each module</a:t>
            </a:r>
          </a:p>
          <a:p>
            <a:r>
              <a:rPr lang="en-GB" dirty="0" smtClean="0">
                <a:latin typeface="Calibri" pitchFamily="34" charset="0"/>
              </a:rPr>
              <a:t>Library initially approached to provide a “quality” (?) role in the process but a year later took over development of th</a:t>
            </a:r>
            <a:r>
              <a:rPr lang="en-GB" dirty="0" smtClean="0"/>
              <a:t>e system</a:t>
            </a:r>
            <a:endParaRPr lang="en-GB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Basic requirements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Allow academics to create and maintain their own reading lists via the web</a:t>
            </a:r>
          </a:p>
          <a:p>
            <a:pPr lvl="1"/>
            <a:r>
              <a:rPr lang="en-GB" dirty="0" smtClean="0"/>
              <a:t>Including annotating the list with comments and indicating suggested holdings to the Library</a:t>
            </a:r>
          </a:p>
          <a:p>
            <a:pPr lvl="1"/>
            <a:r>
              <a:rPr lang="en-GB" dirty="0" smtClean="0"/>
              <a:t>Displaying the reading list in an order determined by the academic</a:t>
            </a:r>
          </a:p>
          <a:p>
            <a:r>
              <a:rPr lang="en-GB" dirty="0" smtClean="0"/>
              <a:t>Linking to the Library catalogue</a:t>
            </a:r>
          </a:p>
          <a:p>
            <a:r>
              <a:rPr lang="en-GB" dirty="0" smtClean="0"/>
              <a:t>Alert Library staff to new or changed items</a:t>
            </a:r>
          </a:p>
          <a:p>
            <a:r>
              <a:rPr lang="en-GB" dirty="0" smtClean="0"/>
              <a:t>Supply data to the campus bookshop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428604"/>
            <a:ext cx="8023885" cy="6018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Development of LORLS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Web-based system developed in 2000 ready for start of new academic year</a:t>
            </a:r>
          </a:p>
          <a:p>
            <a:r>
              <a:rPr lang="en-GB" dirty="0" smtClean="0"/>
              <a:t>University of Nottingham expressed interest in using the system in 2002 and so it was made available under an open source license</a:t>
            </a:r>
          </a:p>
          <a:p>
            <a:r>
              <a:rPr lang="en-GB" dirty="0" smtClean="0"/>
              <a:t>Finally gave the system a name – LORLS (Loughborough Online Reading List System)</a:t>
            </a:r>
          </a:p>
          <a:p>
            <a:r>
              <a:rPr lang="en-GB" dirty="0" smtClean="0"/>
              <a:t>Since then there have been 3 minor releases of the software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428603"/>
            <a:ext cx="7745526" cy="6000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Current redevelopment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After nine years, decision was made to redevelop LORLS based on past experience</a:t>
            </a:r>
          </a:p>
          <a:p>
            <a:r>
              <a:rPr lang="en-GB" dirty="0" smtClean="0"/>
              <a:t>Key features:</a:t>
            </a:r>
          </a:p>
          <a:p>
            <a:pPr lvl="1"/>
            <a:r>
              <a:rPr lang="en-GB" dirty="0" smtClean="0"/>
              <a:t>Separation of user interface and backend functionality (easier to embed in other systems)</a:t>
            </a:r>
          </a:p>
          <a:p>
            <a:pPr lvl="1"/>
            <a:r>
              <a:rPr lang="en-GB" dirty="0" smtClean="0"/>
              <a:t>Ability to mimic other institutional structures and not just Loughborough University</a:t>
            </a:r>
          </a:p>
          <a:p>
            <a:pPr lvl="1"/>
            <a:r>
              <a:rPr lang="en-GB" dirty="0" smtClean="0"/>
              <a:t>Customised metadata for differing material such as articles, books, journals, websites, etc.</a:t>
            </a:r>
          </a:p>
          <a:p>
            <a:r>
              <a:rPr lang="en-GB" dirty="0" smtClean="0"/>
              <a:t>Intend to pilot at Loughborough in 2010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832</TotalTime>
  <Words>609</Words>
  <Application>Microsoft Office PowerPoint</Application>
  <PresentationFormat>On-screen Show (4:3)</PresentationFormat>
  <Paragraphs>76</Paragraphs>
  <Slides>17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Aspect</vt:lpstr>
      <vt:lpstr>Online Reading Lists at Loughborough University</vt:lpstr>
      <vt:lpstr>Contents</vt:lpstr>
      <vt:lpstr>Part 1: The System</vt:lpstr>
      <vt:lpstr>Background</vt:lpstr>
      <vt:lpstr>Basic requirements</vt:lpstr>
      <vt:lpstr>Slide 6</vt:lpstr>
      <vt:lpstr>Development of LORLS</vt:lpstr>
      <vt:lpstr>Slide 8</vt:lpstr>
      <vt:lpstr>Current redevelopment</vt:lpstr>
      <vt:lpstr>Slide 10</vt:lpstr>
      <vt:lpstr>Part 2: Implementation and promotion</vt:lpstr>
      <vt:lpstr>Implementation (1/2)</vt:lpstr>
      <vt:lpstr>Implementation (2/2)</vt:lpstr>
      <vt:lpstr>Issues raised</vt:lpstr>
      <vt:lpstr>Ongoing promotion</vt:lpstr>
      <vt:lpstr>Measure of success</vt:lpstr>
      <vt:lpstr>Any questions?</vt:lpstr>
    </vt:vector>
  </TitlesOfParts>
  <Company>Loughborough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reading lists @ Loughborough University</dc:title>
  <dc:creator>University Library</dc:creator>
  <cp:lastModifiedBy>University Library</cp:lastModifiedBy>
  <cp:revision>81</cp:revision>
  <dcterms:created xsi:type="dcterms:W3CDTF">2009-05-15T12:32:31Z</dcterms:created>
  <dcterms:modified xsi:type="dcterms:W3CDTF">2009-11-16T14:30:16Z</dcterms:modified>
</cp:coreProperties>
</file>